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6" r:id="rId5"/>
    <p:sldId id="268" r:id="rId6"/>
    <p:sldId id="260" r:id="rId7"/>
    <p:sldId id="261" r:id="rId8"/>
    <p:sldId id="262" r:id="rId9"/>
    <p:sldId id="265" r:id="rId10"/>
    <p:sldId id="263" r:id="rId11"/>
    <p:sldId id="264" r:id="rId12"/>
    <p:sldId id="271" r:id="rId13"/>
    <p:sldId id="266" r:id="rId14"/>
    <p:sldId id="270" r:id="rId15"/>
    <p:sldId id="267" r:id="rId16"/>
    <p:sldId id="269" r:id="rId17"/>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4" d="100"/>
          <a:sy n="74" d="100"/>
        </p:scale>
        <p:origin x="-396" y="114"/>
      </p:cViewPr>
      <p:guideLst>
        <p:guide orient="horz" pos="2160"/>
        <p:guide pos="2880"/>
      </p:guideLst>
    </p:cSldViewPr>
  </p:slideViewPr>
  <p:notesTextViewPr>
    <p:cViewPr>
      <p:scale>
        <a:sx n="1" d="1"/>
        <a:sy n="1" d="1"/>
      </p:scale>
      <p:origin x="0" y="0"/>
    </p:cViewPr>
  </p:notesTextViewPr>
  <p:notesViewPr>
    <p:cSldViewPr>
      <p:cViewPr>
        <p:scale>
          <a:sx n="200" d="100"/>
          <a:sy n="200" d="100"/>
        </p:scale>
        <p:origin x="-198" y="15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5B9F49-B76D-4B70-BAE0-B04F847884FD}" type="datetimeFigureOut">
              <a:rPr lang="en-AU" smtClean="0"/>
              <a:t>19/03/2015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F68921-3BAA-4573-BB46-3102DC9DFED7}" type="slidenum">
              <a:rPr lang="en-AU" smtClean="0"/>
              <a:t>‹#›</a:t>
            </a:fld>
            <a:endParaRPr lang="en-AU"/>
          </a:p>
        </p:txBody>
      </p:sp>
    </p:spTree>
    <p:extLst>
      <p:ext uri="{BB962C8B-B14F-4D97-AF65-F5344CB8AC3E}">
        <p14:creationId xmlns:p14="http://schemas.microsoft.com/office/powerpoint/2010/main" val="3249438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kwirk.com/p-c_s-6_u-124_t-340_c-1179/WA/6/Literary-recountsLiterary-text-typesText-typesEnglish/"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taste.com.au/recipes/24550/anzac+biscuit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 View for teaching notes:</a:t>
            </a:r>
          </a:p>
          <a:p>
            <a:endParaRPr lang="en-AU" dirty="0" smtClean="0"/>
          </a:p>
          <a:p>
            <a:r>
              <a:rPr lang="en-AU" dirty="0" smtClean="0"/>
              <a:t>http://www.google.com.au/url?sa=t&amp;rct=j&amp;q=&amp;esrc=s&amp;source=web&amp;cd=2&amp;cad=rja&amp;uact=8&amp;ved=0CDoQFjAB&amp;url=http%3A%2F%2Fwww.randomhouse.com.au%2Fcontent%2Fteachers%2Fmeet%2520captain%2520cook.pdf&amp;ei=PVHEVNOmJISg8QWT-4C4DA&amp;usg=AFQjCNGRchI8fwrL3nbI4pOO4RQyZqC_gQ&amp;bvm=bv.84349003,d.dGc</a:t>
            </a:r>
          </a:p>
          <a:p>
            <a:endParaRPr lang="en-AU" dirty="0" smtClean="0"/>
          </a:p>
          <a:p>
            <a:endParaRPr lang="en-AU" dirty="0" smtClean="0"/>
          </a:p>
        </p:txBody>
      </p:sp>
      <p:sp>
        <p:nvSpPr>
          <p:cNvPr id="4" name="Slide Number Placeholder 3"/>
          <p:cNvSpPr>
            <a:spLocks noGrp="1"/>
          </p:cNvSpPr>
          <p:nvPr>
            <p:ph type="sldNum" sz="quarter" idx="10"/>
          </p:nvPr>
        </p:nvSpPr>
        <p:spPr/>
        <p:txBody>
          <a:bodyPr/>
          <a:lstStyle/>
          <a:p>
            <a:fld id="{FEF68921-3BAA-4573-BB46-3102DC9DFED7}" type="slidenum">
              <a:rPr lang="en-AU" smtClean="0"/>
              <a:t>1</a:t>
            </a:fld>
            <a:endParaRPr lang="en-AU"/>
          </a:p>
        </p:txBody>
      </p:sp>
    </p:spTree>
    <p:extLst>
      <p:ext uri="{BB962C8B-B14F-4D97-AF65-F5344CB8AC3E}">
        <p14:creationId xmlns:p14="http://schemas.microsoft.com/office/powerpoint/2010/main" val="2762651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AU" b="1" dirty="0" smtClean="0"/>
              <a:t>What is a literary recount?</a:t>
            </a:r>
          </a:p>
          <a:p>
            <a:endParaRPr lang="en-AU" dirty="0" smtClean="0"/>
          </a:p>
          <a:p>
            <a:r>
              <a:rPr lang="en-AU" dirty="0" smtClean="0"/>
              <a:t>A literary recount is similar to a factual recount. Both types of recounts give details about what happened, including who was involved, when and where the event took place, and what may have resulted. A literary recount can be about real or fictional events and characters.</a:t>
            </a:r>
          </a:p>
          <a:p>
            <a:endParaRPr lang="en-AU" dirty="0" smtClean="0"/>
          </a:p>
          <a:p>
            <a:r>
              <a:rPr lang="en-AU" dirty="0" smtClean="0"/>
              <a:t>A literary recount is different from a factual recount because it includes more than just facts. A literary recount:</a:t>
            </a:r>
          </a:p>
          <a:p>
            <a:endParaRPr lang="en-AU" dirty="0" smtClean="0"/>
          </a:p>
          <a:p>
            <a:r>
              <a:rPr lang="en-AU" dirty="0" smtClean="0"/>
              <a:t>    retells a series of events with characters</a:t>
            </a:r>
          </a:p>
          <a:p>
            <a:r>
              <a:rPr lang="en-AU" dirty="0" smtClean="0"/>
              <a:t>    gives facts and feelings about the events</a:t>
            </a:r>
          </a:p>
          <a:p>
            <a:r>
              <a:rPr lang="en-AU" dirty="0" smtClean="0"/>
              <a:t>    often uses dialogue between characters</a:t>
            </a:r>
          </a:p>
          <a:p>
            <a:r>
              <a:rPr lang="en-AU" dirty="0" smtClean="0"/>
              <a:t>    creates an emotional connection with the reader</a:t>
            </a:r>
          </a:p>
          <a:p>
            <a:r>
              <a:rPr lang="en-AU" dirty="0" smtClean="0"/>
              <a:t>    uses descriptive language.</a:t>
            </a:r>
          </a:p>
          <a:p>
            <a:endParaRPr lang="en-AU" b="1" dirty="0" smtClean="0"/>
          </a:p>
          <a:p>
            <a:r>
              <a:rPr lang="en-AU" b="1" dirty="0" smtClean="0"/>
              <a:t>Examples of a literary recount</a:t>
            </a:r>
          </a:p>
          <a:p>
            <a:endParaRPr lang="en-AU" dirty="0" smtClean="0"/>
          </a:p>
          <a:p>
            <a:r>
              <a:rPr lang="en-AU" dirty="0" smtClean="0"/>
              <a:t>Literary recounts include more emotional connections between the reader and the story than factual recounts. Some examples of literary recounts are:</a:t>
            </a:r>
          </a:p>
          <a:p>
            <a:endParaRPr lang="en-AU" dirty="0" smtClean="0"/>
          </a:p>
          <a:p>
            <a:r>
              <a:rPr lang="en-AU" dirty="0" smtClean="0"/>
              <a:t>    short stories and novels</a:t>
            </a:r>
          </a:p>
          <a:p>
            <a:r>
              <a:rPr lang="en-AU" dirty="0" smtClean="0"/>
              <a:t>    biographies and letters</a:t>
            </a:r>
          </a:p>
          <a:p>
            <a:r>
              <a:rPr lang="en-AU" dirty="0" smtClean="0"/>
              <a:t>    fables, myths and legends</a:t>
            </a:r>
          </a:p>
          <a:p>
            <a:r>
              <a:rPr lang="en-AU" dirty="0" smtClean="0"/>
              <a:t>    plays, films and television programmes</a:t>
            </a:r>
          </a:p>
          <a:p>
            <a:r>
              <a:rPr lang="en-AU" dirty="0" smtClean="0"/>
              <a:t>    poems and songs</a:t>
            </a:r>
          </a:p>
          <a:p>
            <a:r>
              <a:rPr lang="en-AU" dirty="0" smtClean="0"/>
              <a:t>    picture books.</a:t>
            </a:r>
          </a:p>
          <a:p>
            <a:endParaRPr lang="en-AU" dirty="0" smtClean="0"/>
          </a:p>
          <a:p>
            <a:endParaRPr lang="en-AU" dirty="0" smtClean="0"/>
          </a:p>
          <a:p>
            <a:r>
              <a:rPr lang="en-AU" b="1" dirty="0" smtClean="0"/>
              <a:t>Structure of a literary recount</a:t>
            </a:r>
          </a:p>
          <a:p>
            <a:endParaRPr lang="en-AU" dirty="0" smtClean="0"/>
          </a:p>
          <a:p>
            <a:r>
              <a:rPr lang="en-AU" dirty="0" smtClean="0"/>
              <a:t>A literary recount must begin with a title or a heading. The title should relate to the text, but can be creative.</a:t>
            </a:r>
          </a:p>
          <a:p>
            <a:endParaRPr lang="en-AU" dirty="0" smtClean="0"/>
          </a:p>
          <a:p>
            <a:r>
              <a:rPr lang="en-AU" dirty="0" smtClean="0"/>
              <a:t>The introductory paragraph is called the orientation. In this paragraph the setting and characters are introduced. This may also give the reader a general idea of what the text will be about, or may contain background information that helps to explain the first scene of the text.</a:t>
            </a:r>
          </a:p>
          <a:p>
            <a:endParaRPr lang="en-AU" dirty="0" smtClean="0"/>
          </a:p>
          <a:p>
            <a:r>
              <a:rPr lang="en-AU" dirty="0" smtClean="0"/>
              <a:t>The body of the text contains the sequence of events. The sequence of events is usually written in chronological order (the order they occurred). The purpose of these events is to tell the story. This includes what happened, how characters (or people) within the text felt about the events, and how any problems were dealt with.</a:t>
            </a:r>
          </a:p>
          <a:p>
            <a:endParaRPr lang="en-AU" dirty="0" smtClean="0"/>
          </a:p>
          <a:p>
            <a:r>
              <a:rPr lang="en-AU" dirty="0" smtClean="0"/>
              <a:t>The concluding paragraph is called the reorientation. This paragraph sums up the recount. This is where the sequence of events ends and any issues or problems are completely resolved by the characters. The emotional responses of the characters involved may also be included in this s</a:t>
            </a:r>
          </a:p>
          <a:p>
            <a:endParaRPr lang="en-AU" dirty="0"/>
          </a:p>
          <a:p>
            <a:r>
              <a:rPr lang="en-AU" dirty="0" smtClean="0"/>
              <a:t>Source: </a:t>
            </a:r>
            <a:r>
              <a:rPr lang="en-AU" dirty="0" smtClean="0">
                <a:hlinkClick r:id="rId3"/>
              </a:rPr>
              <a:t>http://www.skwirk.com/p-c_s-6_u-124_t-340_c-1179/WA/6/Literary-recountsLiterary-text-typesText-typesEnglish/</a:t>
            </a:r>
            <a:endParaRPr lang="en-AU" dirty="0" smtClean="0"/>
          </a:p>
          <a:p>
            <a:endParaRPr lang="en-AU" dirty="0"/>
          </a:p>
        </p:txBody>
      </p:sp>
      <p:sp>
        <p:nvSpPr>
          <p:cNvPr id="4" name="Slide Number Placeholder 3"/>
          <p:cNvSpPr>
            <a:spLocks noGrp="1"/>
          </p:cNvSpPr>
          <p:nvPr>
            <p:ph type="sldNum" sz="quarter" idx="10"/>
          </p:nvPr>
        </p:nvSpPr>
        <p:spPr/>
        <p:txBody>
          <a:bodyPr/>
          <a:lstStyle/>
          <a:p>
            <a:fld id="{FEF68921-3BAA-4573-BB46-3102DC9DFED7}" type="slidenum">
              <a:rPr lang="en-AU" smtClean="0"/>
              <a:t>3</a:t>
            </a:fld>
            <a:endParaRPr lang="en-AU"/>
          </a:p>
        </p:txBody>
      </p:sp>
    </p:spTree>
    <p:extLst>
      <p:ext uri="{BB962C8B-B14F-4D97-AF65-F5344CB8AC3E}">
        <p14:creationId xmlns:p14="http://schemas.microsoft.com/office/powerpoint/2010/main" val="330524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EF68921-3BAA-4573-BB46-3102DC9DFED7}" type="slidenum">
              <a:rPr lang="en-AU" smtClean="0"/>
              <a:t>5</a:t>
            </a:fld>
            <a:endParaRPr lang="en-AU"/>
          </a:p>
        </p:txBody>
      </p:sp>
    </p:spTree>
    <p:extLst>
      <p:ext uri="{BB962C8B-B14F-4D97-AF65-F5344CB8AC3E}">
        <p14:creationId xmlns:p14="http://schemas.microsoft.com/office/powerpoint/2010/main" val="913977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dirty="0" smtClean="0"/>
              <a:t>Make these with students before you write about it.</a:t>
            </a:r>
          </a:p>
          <a:p>
            <a:endParaRPr lang="en-AU" dirty="0" smtClean="0"/>
          </a:p>
          <a:p>
            <a:r>
              <a:rPr lang="en-AU" sz="1000" b="1" dirty="0" smtClean="0"/>
              <a:t>Ingredients:</a:t>
            </a:r>
          </a:p>
          <a:p>
            <a:r>
              <a:rPr lang="en-AU" sz="1000" dirty="0"/>
              <a:t>1 cup plain flour</a:t>
            </a:r>
          </a:p>
          <a:p>
            <a:r>
              <a:rPr lang="en-AU" sz="1000" dirty="0"/>
              <a:t>1 cup rolled oats </a:t>
            </a:r>
          </a:p>
          <a:p>
            <a:r>
              <a:rPr lang="en-AU" sz="1000" dirty="0"/>
              <a:t>1 cup desiccated coconut </a:t>
            </a:r>
          </a:p>
          <a:p>
            <a:r>
              <a:rPr lang="en-AU" sz="1000" dirty="0"/>
              <a:t>3/4 cup caster sugar</a:t>
            </a:r>
          </a:p>
          <a:p>
            <a:r>
              <a:rPr lang="en-AU" sz="1000" dirty="0"/>
              <a:t>1 teaspoon finely grated lemon rind </a:t>
            </a:r>
          </a:p>
          <a:p>
            <a:r>
              <a:rPr lang="en-AU" sz="1000" dirty="0"/>
              <a:t>125g butter </a:t>
            </a:r>
          </a:p>
          <a:p>
            <a:r>
              <a:rPr lang="en-AU" sz="1000" dirty="0"/>
              <a:t>2 tablespoons golden syrup</a:t>
            </a:r>
          </a:p>
          <a:p>
            <a:r>
              <a:rPr lang="en-AU" sz="1000" dirty="0"/>
              <a:t>1 teaspoon bicarbonate of soda</a:t>
            </a:r>
          </a:p>
          <a:p>
            <a:r>
              <a:rPr lang="en-AU" sz="1000" dirty="0"/>
              <a:t>1 tablespoon boiling water</a:t>
            </a:r>
          </a:p>
          <a:p>
            <a:endParaRPr lang="en-AU" sz="1000" b="1" dirty="0"/>
          </a:p>
          <a:p>
            <a:endParaRPr lang="en-AU" sz="1000" b="1" dirty="0" smtClean="0"/>
          </a:p>
          <a:p>
            <a:r>
              <a:rPr lang="en-AU" sz="1000" b="1" dirty="0" smtClean="0"/>
              <a:t>Method:</a:t>
            </a:r>
          </a:p>
          <a:p>
            <a:r>
              <a:rPr lang="en-AU" sz="900" dirty="0" smtClean="0"/>
              <a:t>Step 1 </a:t>
            </a:r>
          </a:p>
          <a:p>
            <a:r>
              <a:rPr lang="en-AU" sz="900" dirty="0" smtClean="0"/>
              <a:t>Preheat oven to 180°C/160°C fan-forced. Line 2 baking trays with baking paper. Sift flour into a bowl. Add oats, coconut, sugar and lemon rind. Stir to combine. Make a well in centre.</a:t>
            </a:r>
          </a:p>
          <a:p>
            <a:endParaRPr lang="en-AU" sz="900" dirty="0" smtClean="0"/>
          </a:p>
          <a:p>
            <a:r>
              <a:rPr lang="en-AU" sz="900" dirty="0" smtClean="0"/>
              <a:t>Step 2 </a:t>
            </a:r>
          </a:p>
          <a:p>
            <a:r>
              <a:rPr lang="en-AU" sz="900" dirty="0" smtClean="0"/>
              <a:t>Place butter and golden syrup in a microwave-safe bowl. Microwave on high (100%) for 30 seconds or until butter has melted. Stir to combine. Combine bicarbonate of soda and boiling water in a bowl. Add to butter mixture. Stir to combine. Add to flour mixture. Stir to combine.</a:t>
            </a:r>
          </a:p>
          <a:p>
            <a:endParaRPr lang="en-AU" sz="900" dirty="0" smtClean="0"/>
          </a:p>
          <a:p>
            <a:r>
              <a:rPr lang="en-AU" sz="900" dirty="0" smtClean="0"/>
              <a:t>Step 3 </a:t>
            </a:r>
          </a:p>
          <a:p>
            <a:r>
              <a:rPr lang="en-AU" sz="900" dirty="0" smtClean="0"/>
              <a:t>Roll level tablespoons of mixture into balls. Place balls, 3cm apart, slightly flattened, on prepared trays. Bake for 13 to 15 minutes, swapping trays halfway during cooking, or until golden. Stand on trays for 5 minutes. Transfer to a wire rack to cool. Serve.</a:t>
            </a:r>
          </a:p>
          <a:p>
            <a:endParaRPr lang="en-AU" sz="900" dirty="0" smtClean="0"/>
          </a:p>
          <a:p>
            <a:r>
              <a:rPr lang="en-AU" sz="900" dirty="0"/>
              <a:t>Sourced: </a:t>
            </a:r>
            <a:r>
              <a:rPr lang="en-AU" sz="900" dirty="0">
                <a:hlinkClick r:id="rId3"/>
              </a:rPr>
              <a:t>http://</a:t>
            </a:r>
            <a:r>
              <a:rPr lang="en-AU" sz="900" dirty="0" smtClean="0">
                <a:hlinkClick r:id="rId3"/>
              </a:rPr>
              <a:t>www.taste.com.au/recipes/24550/anzac+biscuits</a:t>
            </a:r>
            <a:endParaRPr lang="en-AU" sz="900" dirty="0" smtClean="0"/>
          </a:p>
          <a:p>
            <a:endParaRPr lang="en-AU" sz="900" dirty="0"/>
          </a:p>
        </p:txBody>
      </p:sp>
      <p:sp>
        <p:nvSpPr>
          <p:cNvPr id="4" name="Slide Number Placeholder 3"/>
          <p:cNvSpPr>
            <a:spLocks noGrp="1"/>
          </p:cNvSpPr>
          <p:nvPr>
            <p:ph type="sldNum" sz="quarter" idx="10"/>
          </p:nvPr>
        </p:nvSpPr>
        <p:spPr/>
        <p:txBody>
          <a:bodyPr/>
          <a:lstStyle/>
          <a:p>
            <a:fld id="{FEF68921-3BAA-4573-BB46-3102DC9DFED7}" type="slidenum">
              <a:rPr lang="en-AU" smtClean="0"/>
              <a:t>7</a:t>
            </a:fld>
            <a:endParaRPr lang="en-AU"/>
          </a:p>
        </p:txBody>
      </p:sp>
    </p:spTree>
    <p:extLst>
      <p:ext uri="{BB962C8B-B14F-4D97-AF65-F5344CB8AC3E}">
        <p14:creationId xmlns:p14="http://schemas.microsoft.com/office/powerpoint/2010/main" val="1178244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Lesson sourced from ANZAC Written by Ron Shaw.</a:t>
            </a:r>
          </a:p>
          <a:p>
            <a:r>
              <a:rPr lang="en-AU" i="1" dirty="0" smtClean="0"/>
              <a:t>https://australianteacher.files.wordpress.com/2011/10/</a:t>
            </a:r>
            <a:r>
              <a:rPr lang="en-AU" b="1" i="1" dirty="0" smtClean="0"/>
              <a:t>anzac</a:t>
            </a:r>
            <a:r>
              <a:rPr lang="en-AU" i="1" dirty="0" smtClean="0"/>
              <a:t>-book.pdf</a:t>
            </a:r>
          </a:p>
          <a:p>
            <a:endParaRPr lang="en-AU" dirty="0"/>
          </a:p>
        </p:txBody>
      </p:sp>
      <p:sp>
        <p:nvSpPr>
          <p:cNvPr id="4" name="Slide Number Placeholder 3"/>
          <p:cNvSpPr>
            <a:spLocks noGrp="1"/>
          </p:cNvSpPr>
          <p:nvPr>
            <p:ph type="sldNum" sz="quarter" idx="10"/>
          </p:nvPr>
        </p:nvSpPr>
        <p:spPr/>
        <p:txBody>
          <a:bodyPr/>
          <a:lstStyle/>
          <a:p>
            <a:fld id="{FEF68921-3BAA-4573-BB46-3102DC9DFED7}" type="slidenum">
              <a:rPr lang="en-AU" smtClean="0"/>
              <a:t>8</a:t>
            </a:fld>
            <a:endParaRPr lang="en-AU"/>
          </a:p>
        </p:txBody>
      </p:sp>
    </p:spTree>
    <p:extLst>
      <p:ext uri="{BB962C8B-B14F-4D97-AF65-F5344CB8AC3E}">
        <p14:creationId xmlns:p14="http://schemas.microsoft.com/office/powerpoint/2010/main" val="1314546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Lesson sourced from ANZAC Written by Ron Shaw.</a:t>
            </a:r>
          </a:p>
          <a:p>
            <a:r>
              <a:rPr lang="en-AU" i="1" dirty="0" smtClean="0"/>
              <a:t>https://australianteacher.files.wordpress.com/2011/10/</a:t>
            </a:r>
            <a:r>
              <a:rPr lang="en-AU" b="1" i="1" dirty="0" smtClean="0"/>
              <a:t>anzac</a:t>
            </a:r>
            <a:r>
              <a:rPr lang="en-AU" i="1" dirty="0" smtClean="0"/>
              <a:t>-book.pdf</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FEF68921-3BAA-4573-BB46-3102DC9DFED7}" type="slidenum">
              <a:rPr lang="en-AU" smtClean="0"/>
              <a:t>10</a:t>
            </a:fld>
            <a:endParaRPr lang="en-AU"/>
          </a:p>
        </p:txBody>
      </p:sp>
    </p:spTree>
    <p:extLst>
      <p:ext uri="{BB962C8B-B14F-4D97-AF65-F5344CB8AC3E}">
        <p14:creationId xmlns:p14="http://schemas.microsoft.com/office/powerpoint/2010/main" val="2421464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EF68921-3BAA-4573-BB46-3102DC9DFED7}" type="slidenum">
              <a:rPr lang="en-AU" smtClean="0"/>
              <a:t>12</a:t>
            </a:fld>
            <a:endParaRPr lang="en-AU"/>
          </a:p>
        </p:txBody>
      </p:sp>
    </p:spTree>
    <p:extLst>
      <p:ext uri="{BB962C8B-B14F-4D97-AF65-F5344CB8AC3E}">
        <p14:creationId xmlns:p14="http://schemas.microsoft.com/office/powerpoint/2010/main" val="163062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Lesson sourced from ANZAC Written by Ron Shaw.</a:t>
            </a:r>
          </a:p>
          <a:p>
            <a:r>
              <a:rPr lang="en-AU" i="1" dirty="0" smtClean="0"/>
              <a:t>https://australianteacher.files.wordpress.com/2011/10/</a:t>
            </a:r>
            <a:r>
              <a:rPr lang="en-AU" b="1" i="1" dirty="0" smtClean="0"/>
              <a:t>anzac</a:t>
            </a:r>
            <a:r>
              <a:rPr lang="en-AU" i="1" dirty="0" smtClean="0"/>
              <a:t>-book.pdf</a:t>
            </a:r>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FEF68921-3BAA-4573-BB46-3102DC9DFED7}" type="slidenum">
              <a:rPr lang="en-AU" smtClean="0"/>
              <a:t>13</a:t>
            </a:fld>
            <a:endParaRPr lang="en-AU"/>
          </a:p>
        </p:txBody>
      </p:sp>
    </p:spTree>
    <p:extLst>
      <p:ext uri="{BB962C8B-B14F-4D97-AF65-F5344CB8AC3E}">
        <p14:creationId xmlns:p14="http://schemas.microsoft.com/office/powerpoint/2010/main" val="3051063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24C071EA-988D-4E84-BCF8-843012DA8B57}" type="datetimeFigureOut">
              <a:rPr lang="en-AU" smtClean="0"/>
              <a:t>19/03/2015</a:t>
            </a:fld>
            <a:endParaRPr lang="en-AU"/>
          </a:p>
        </p:txBody>
      </p:sp>
      <p:sp>
        <p:nvSpPr>
          <p:cNvPr id="16" name="Slide Number Placeholder 15"/>
          <p:cNvSpPr>
            <a:spLocks noGrp="1"/>
          </p:cNvSpPr>
          <p:nvPr>
            <p:ph type="sldNum" sz="quarter" idx="11"/>
          </p:nvPr>
        </p:nvSpPr>
        <p:spPr/>
        <p:txBody>
          <a:bodyPr/>
          <a:lstStyle/>
          <a:p>
            <a:fld id="{BD3D472B-D72D-42A6-BDDF-4081388D58D6}" type="slidenum">
              <a:rPr lang="en-AU" smtClean="0"/>
              <a:t>‹#›</a:t>
            </a:fld>
            <a:endParaRPr lang="en-AU"/>
          </a:p>
        </p:txBody>
      </p:sp>
      <p:sp>
        <p:nvSpPr>
          <p:cNvPr id="17" name="Footer Placeholder 16"/>
          <p:cNvSpPr>
            <a:spLocks noGrp="1"/>
          </p:cNvSpPr>
          <p:nvPr>
            <p:ph type="ftr" sz="quarter" idx="12"/>
          </p:nvPr>
        </p:nvSpPr>
        <p:spPr/>
        <p:txBody>
          <a:bodyPr/>
          <a:lstStyle/>
          <a:p>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C071EA-988D-4E84-BCF8-843012DA8B57}" type="datetimeFigureOut">
              <a:rPr lang="en-AU" smtClean="0"/>
              <a:t>19/03/2015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D3D472B-D72D-42A6-BDDF-4081388D58D6}"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C071EA-988D-4E84-BCF8-843012DA8B57}" type="datetimeFigureOut">
              <a:rPr lang="en-AU" smtClean="0"/>
              <a:t>19/03/2015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D3D472B-D72D-42A6-BDDF-4081388D58D6}"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24C071EA-988D-4E84-BCF8-843012DA8B57}" type="datetimeFigureOut">
              <a:rPr lang="en-AU" smtClean="0"/>
              <a:t>19/03/2015</a:t>
            </a:fld>
            <a:endParaRPr lang="en-AU"/>
          </a:p>
        </p:txBody>
      </p:sp>
      <p:sp>
        <p:nvSpPr>
          <p:cNvPr id="15" name="Slide Number Placeholder 14"/>
          <p:cNvSpPr>
            <a:spLocks noGrp="1"/>
          </p:cNvSpPr>
          <p:nvPr>
            <p:ph type="sldNum" sz="quarter" idx="15"/>
          </p:nvPr>
        </p:nvSpPr>
        <p:spPr/>
        <p:txBody>
          <a:bodyPr/>
          <a:lstStyle>
            <a:lvl1pPr algn="ctr">
              <a:defRPr/>
            </a:lvl1pPr>
          </a:lstStyle>
          <a:p>
            <a:fld id="{BD3D472B-D72D-42A6-BDDF-4081388D58D6}" type="slidenum">
              <a:rPr lang="en-AU" smtClean="0"/>
              <a:t>‹#›</a:t>
            </a:fld>
            <a:endParaRPr lang="en-AU"/>
          </a:p>
        </p:txBody>
      </p:sp>
      <p:sp>
        <p:nvSpPr>
          <p:cNvPr id="16" name="Footer Placeholder 15"/>
          <p:cNvSpPr>
            <a:spLocks noGrp="1"/>
          </p:cNvSpPr>
          <p:nvPr>
            <p:ph type="ftr" sz="quarter" idx="16"/>
          </p:nvPr>
        </p:nvSpPr>
        <p:spPr/>
        <p:txBody>
          <a:bodyPr/>
          <a:lstStyle/>
          <a:p>
            <a:endParaRPr lang="en-AU"/>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4C071EA-988D-4E84-BCF8-843012DA8B57}" type="datetimeFigureOut">
              <a:rPr lang="en-AU" smtClean="0"/>
              <a:t>19/03/2015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D3D472B-D72D-42A6-BDDF-4081388D58D6}" type="slidenum">
              <a:rPr lang="en-AU" smtClean="0"/>
              <a:t>‹#›</a:t>
            </a:fld>
            <a:endParaRPr lang="en-AU"/>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4C071EA-988D-4E84-BCF8-843012DA8B57}" type="datetimeFigureOut">
              <a:rPr lang="en-AU" smtClean="0"/>
              <a:t>19/03/2015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D3D472B-D72D-42A6-BDDF-4081388D58D6}" type="slidenum">
              <a:rPr lang="en-AU" smtClean="0"/>
              <a:t>‹#›</a:t>
            </a:fld>
            <a:endParaRPr lang="en-AU"/>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D3D472B-D72D-42A6-BDDF-4081388D58D6}" type="slidenum">
              <a:rPr lang="en-AU" smtClean="0"/>
              <a:t>‹#›</a:t>
            </a:fld>
            <a:endParaRPr lang="en-AU"/>
          </a:p>
        </p:txBody>
      </p:sp>
      <p:sp>
        <p:nvSpPr>
          <p:cNvPr id="8" name="Footer Placeholder 7"/>
          <p:cNvSpPr>
            <a:spLocks noGrp="1"/>
          </p:cNvSpPr>
          <p:nvPr>
            <p:ph type="ftr" sz="quarter" idx="11"/>
          </p:nvPr>
        </p:nvSpPr>
        <p:spPr/>
        <p:txBody>
          <a:bodyPr/>
          <a:lstStyle/>
          <a:p>
            <a:endParaRPr lang="en-AU"/>
          </a:p>
        </p:txBody>
      </p:sp>
      <p:sp>
        <p:nvSpPr>
          <p:cNvPr id="7" name="Date Placeholder 6"/>
          <p:cNvSpPr>
            <a:spLocks noGrp="1"/>
          </p:cNvSpPr>
          <p:nvPr>
            <p:ph type="dt" sz="half" idx="10"/>
          </p:nvPr>
        </p:nvSpPr>
        <p:spPr/>
        <p:txBody>
          <a:bodyPr/>
          <a:lstStyle/>
          <a:p>
            <a:fld id="{24C071EA-988D-4E84-BCF8-843012DA8B57}" type="datetimeFigureOut">
              <a:rPr lang="en-AU" smtClean="0"/>
              <a:t>19/03/2015</a:t>
            </a:fld>
            <a:endParaRPr lang="en-AU"/>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4C071EA-988D-4E84-BCF8-843012DA8B57}" type="datetimeFigureOut">
              <a:rPr lang="en-AU" smtClean="0"/>
              <a:t>19/03/2015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D3D472B-D72D-42A6-BDDF-4081388D58D6}" type="slidenum">
              <a:rPr lang="en-AU" smtClean="0"/>
              <a:t>‹#›</a:t>
            </a:fld>
            <a:endParaRPr lang="en-AU"/>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071EA-988D-4E84-BCF8-843012DA8B57}" type="datetimeFigureOut">
              <a:rPr lang="en-AU" smtClean="0"/>
              <a:t>19/03/2015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D3D472B-D72D-42A6-BDDF-4081388D58D6}"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24C071EA-988D-4E84-BCF8-843012DA8B57}" type="datetimeFigureOut">
              <a:rPr lang="en-AU" smtClean="0"/>
              <a:t>19/03/2015</a:t>
            </a:fld>
            <a:endParaRPr lang="en-AU"/>
          </a:p>
        </p:txBody>
      </p:sp>
      <p:sp>
        <p:nvSpPr>
          <p:cNvPr id="9" name="Slide Number Placeholder 8"/>
          <p:cNvSpPr>
            <a:spLocks noGrp="1"/>
          </p:cNvSpPr>
          <p:nvPr>
            <p:ph type="sldNum" sz="quarter" idx="15"/>
          </p:nvPr>
        </p:nvSpPr>
        <p:spPr/>
        <p:txBody>
          <a:bodyPr/>
          <a:lstStyle/>
          <a:p>
            <a:fld id="{BD3D472B-D72D-42A6-BDDF-4081388D58D6}" type="slidenum">
              <a:rPr lang="en-AU" smtClean="0"/>
              <a:t>‹#›</a:t>
            </a:fld>
            <a:endParaRPr lang="en-AU"/>
          </a:p>
        </p:txBody>
      </p:sp>
      <p:sp>
        <p:nvSpPr>
          <p:cNvPr id="10" name="Footer Placeholder 9"/>
          <p:cNvSpPr>
            <a:spLocks noGrp="1"/>
          </p:cNvSpPr>
          <p:nvPr>
            <p:ph type="ftr" sz="quarter" idx="16"/>
          </p:nvPr>
        </p:nvSpPr>
        <p:spPr/>
        <p:txBody>
          <a:bodyPr/>
          <a:lstStyle/>
          <a:p>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24C071EA-988D-4E84-BCF8-843012DA8B57}" type="datetimeFigureOut">
              <a:rPr lang="en-AU" smtClean="0"/>
              <a:t>19/03/2015</a:t>
            </a:fld>
            <a:endParaRPr lang="en-AU"/>
          </a:p>
        </p:txBody>
      </p:sp>
      <p:sp>
        <p:nvSpPr>
          <p:cNvPr id="9" name="Slide Number Placeholder 8"/>
          <p:cNvSpPr>
            <a:spLocks noGrp="1"/>
          </p:cNvSpPr>
          <p:nvPr>
            <p:ph type="sldNum" sz="quarter" idx="11"/>
          </p:nvPr>
        </p:nvSpPr>
        <p:spPr/>
        <p:txBody>
          <a:bodyPr/>
          <a:lstStyle/>
          <a:p>
            <a:fld id="{BD3D472B-D72D-42A6-BDDF-4081388D58D6}" type="slidenum">
              <a:rPr lang="en-AU" smtClean="0"/>
              <a:t>‹#›</a:t>
            </a:fld>
            <a:endParaRPr lang="en-AU"/>
          </a:p>
        </p:txBody>
      </p:sp>
      <p:sp>
        <p:nvSpPr>
          <p:cNvPr id="10" name="Footer Placeholder 9"/>
          <p:cNvSpPr>
            <a:spLocks noGrp="1"/>
          </p:cNvSpPr>
          <p:nvPr>
            <p:ph type="ftr" sz="quarter" idx="12"/>
          </p:nvPr>
        </p:nvSpPr>
        <p:spPr/>
        <p:txBody>
          <a:body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4C071EA-988D-4E84-BCF8-843012DA8B57}" type="datetimeFigureOut">
              <a:rPr lang="en-AU" smtClean="0"/>
              <a:t>19/03/2015</a:t>
            </a:fld>
            <a:endParaRPr lang="en-AU"/>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AU"/>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D3D472B-D72D-42A6-BDDF-4081388D58D6}" type="slidenum">
              <a:rPr lang="en-AU" smtClean="0"/>
              <a:t>‹#›</a:t>
            </a:fld>
            <a:endParaRPr lang="en-AU"/>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https://www.youtube.com/embed/ko1RtELN9AI" TargetMode="Externa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4529" y="2793995"/>
            <a:ext cx="7220058" cy="1754326"/>
          </a:xfrm>
          <a:prstGeom prst="rect">
            <a:avLst/>
          </a:prstGeom>
          <a:noFill/>
        </p:spPr>
        <p:txBody>
          <a:bodyPr wrap="square" lIns="91440" tIns="45720" rIns="91440" bIns="45720">
            <a:spAutoFit/>
          </a:bodyPr>
          <a:lstStyle/>
          <a:p>
            <a:pPr algn="ct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ANZAC</a:t>
            </a:r>
          </a:p>
          <a:p>
            <a:pPr algn="ct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Writing prompts</a:t>
            </a:r>
            <a:endParaRPr lang="en-US"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TextBox 4"/>
          <p:cNvSpPr txBox="1"/>
          <p:nvPr/>
        </p:nvSpPr>
        <p:spPr>
          <a:xfrm>
            <a:off x="6982215" y="6472627"/>
            <a:ext cx="2124744"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267155" y="5320325"/>
            <a:ext cx="1800200" cy="138589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42824">
            <a:off x="407737" y="650519"/>
            <a:ext cx="2778530" cy="1614326"/>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36998"/>
          <a:stretch/>
        </p:blipFill>
        <p:spPr>
          <a:xfrm>
            <a:off x="6567055" y="295039"/>
            <a:ext cx="2008166" cy="228766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7744" y="5284189"/>
            <a:ext cx="1263839" cy="1494562"/>
          </a:xfrm>
          <a:prstGeom prst="rect">
            <a:avLst/>
          </a:prstGeom>
        </p:spPr>
      </p:pic>
      <p:pic>
        <p:nvPicPr>
          <p:cNvPr id="8" name="Picture 7"/>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08304" y="4548321"/>
            <a:ext cx="1472566" cy="1883219"/>
          </a:xfrm>
          <a:prstGeom prst="rect">
            <a:avLst/>
          </a:prstGeom>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l="13101"/>
          <a:stretch/>
        </p:blipFill>
        <p:spPr>
          <a:xfrm>
            <a:off x="3808123" y="926524"/>
            <a:ext cx="2166191" cy="1656184"/>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08123" y="5320325"/>
            <a:ext cx="1443206" cy="1389145"/>
          </a:xfrm>
          <a:prstGeom prst="rect">
            <a:avLst/>
          </a:prstGeom>
        </p:spPr>
      </p:pic>
      <p:pic>
        <p:nvPicPr>
          <p:cNvPr id="12" name="Picture 11"/>
          <p:cNvPicPr/>
          <p:nvPr/>
        </p:nvPicPr>
        <p:blipFill>
          <a:blip r:embed="rId10" cstate="print">
            <a:extLst>
              <a:ext uri="{28A0092B-C50C-407E-A947-70E740481C1C}">
                <a14:useLocalDpi xmlns:a14="http://schemas.microsoft.com/office/drawing/2010/main" val="0"/>
              </a:ext>
            </a:extLst>
          </a:blip>
          <a:stretch>
            <a:fillRect/>
          </a:stretch>
        </p:blipFill>
        <p:spPr>
          <a:xfrm>
            <a:off x="5508104" y="5337004"/>
            <a:ext cx="1224136" cy="1388931"/>
          </a:xfrm>
          <a:prstGeom prst="rect">
            <a:avLst/>
          </a:prstGeom>
        </p:spPr>
      </p:pic>
    </p:spTree>
    <p:extLst>
      <p:ext uri="{BB962C8B-B14F-4D97-AF65-F5344CB8AC3E}">
        <p14:creationId xmlns:p14="http://schemas.microsoft.com/office/powerpoint/2010/main" val="1753817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76256" y="6457764"/>
            <a:ext cx="2088232"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659" y="1916832"/>
            <a:ext cx="2664296" cy="2519498"/>
          </a:xfrm>
          <a:prstGeom prst="rect">
            <a:avLst/>
          </a:prstGeom>
        </p:spPr>
      </p:pic>
      <p:sp>
        <p:nvSpPr>
          <p:cNvPr id="5" name="Rectangle 4"/>
          <p:cNvSpPr/>
          <p:nvPr/>
        </p:nvSpPr>
        <p:spPr>
          <a:xfrm>
            <a:off x="467544" y="332656"/>
            <a:ext cx="5412764" cy="707886"/>
          </a:xfrm>
          <a:prstGeom prst="rect">
            <a:avLst/>
          </a:prstGeom>
        </p:spPr>
        <p:txBody>
          <a:bodyPr wrap="none">
            <a:spAutoFit/>
          </a:bodyPr>
          <a:lstStyle/>
          <a:p>
            <a:r>
              <a:rPr lang="en-AU" sz="4000" b="1" dirty="0" smtClean="0">
                <a:solidFill>
                  <a:schemeClr val="tx2">
                    <a:lumMod val="75000"/>
                  </a:schemeClr>
                </a:solidFill>
              </a:rPr>
              <a:t>World Peace Treaty…..</a:t>
            </a:r>
            <a:endParaRPr lang="en-AU" sz="4000" b="1" dirty="0">
              <a:solidFill>
                <a:schemeClr val="tx2">
                  <a:lumMod val="75000"/>
                </a:schemeClr>
              </a:solidFill>
            </a:endParaRPr>
          </a:p>
        </p:txBody>
      </p:sp>
      <p:sp>
        <p:nvSpPr>
          <p:cNvPr id="6" name="Rectangle 5"/>
          <p:cNvSpPr/>
          <p:nvPr/>
        </p:nvSpPr>
        <p:spPr>
          <a:xfrm>
            <a:off x="3275856" y="1445870"/>
            <a:ext cx="5688632" cy="5078313"/>
          </a:xfrm>
          <a:prstGeom prst="rect">
            <a:avLst/>
          </a:prstGeom>
        </p:spPr>
        <p:txBody>
          <a:bodyPr wrap="square">
            <a:spAutoFit/>
          </a:bodyPr>
          <a:lstStyle/>
          <a:p>
            <a:r>
              <a:rPr lang="en-AU" sz="2400" dirty="0" smtClean="0">
                <a:solidFill>
                  <a:schemeClr val="tx2">
                    <a:lumMod val="75000"/>
                  </a:schemeClr>
                </a:solidFill>
              </a:rPr>
              <a:t>All the world’s nations agree to sign a peace treaty.</a:t>
            </a:r>
          </a:p>
          <a:p>
            <a:endParaRPr lang="en-AU" sz="2400" dirty="0">
              <a:solidFill>
                <a:schemeClr val="tx2">
                  <a:lumMod val="75000"/>
                </a:schemeClr>
              </a:solidFill>
            </a:endParaRPr>
          </a:p>
          <a:p>
            <a:r>
              <a:rPr lang="en-AU" sz="2400" dirty="0" smtClean="0">
                <a:solidFill>
                  <a:schemeClr val="tx2">
                    <a:lumMod val="75000"/>
                  </a:schemeClr>
                </a:solidFill>
              </a:rPr>
              <a:t>How might they agree to work in harmony with one another and prevent future wars from occurring? Write agreements in point form below (try to think of a least 5).</a:t>
            </a:r>
          </a:p>
          <a:p>
            <a:endParaRPr lang="en-AU" sz="2400" dirty="0">
              <a:solidFill>
                <a:schemeClr val="tx2">
                  <a:lumMod val="75000"/>
                </a:schemeClr>
              </a:solidFill>
            </a:endParaRPr>
          </a:p>
          <a:p>
            <a:r>
              <a:rPr lang="en-AU" sz="2400" dirty="0" smtClean="0">
                <a:solidFill>
                  <a:schemeClr val="tx2">
                    <a:lumMod val="75000"/>
                  </a:schemeClr>
                </a:solidFill>
              </a:rPr>
              <a:t>Here is an example: </a:t>
            </a:r>
          </a:p>
          <a:p>
            <a:pPr marL="342900" indent="-342900">
              <a:buFont typeface="Arial" panose="020B0604020202020204" pitchFamily="34" charset="0"/>
              <a:buChar char="•"/>
            </a:pPr>
            <a:r>
              <a:rPr lang="en-AU" sz="2800" i="1" dirty="0" smtClean="0">
                <a:solidFill>
                  <a:schemeClr val="tx2">
                    <a:lumMod val="75000"/>
                  </a:schemeClr>
                </a:solidFill>
              </a:rPr>
              <a:t>We respect and tolerate each others ‘religions and not see any religion as superior to any other</a:t>
            </a:r>
            <a:r>
              <a:rPr lang="en-AU" sz="2400" i="1" dirty="0" smtClean="0">
                <a:solidFill>
                  <a:schemeClr val="tx2">
                    <a:lumMod val="75000"/>
                  </a:schemeClr>
                </a:solidFill>
              </a:rPr>
              <a:t>.</a:t>
            </a:r>
            <a:endParaRPr lang="en-AU" sz="2400" i="1" dirty="0">
              <a:solidFill>
                <a:schemeClr val="tx2">
                  <a:lumMod val="75000"/>
                </a:schemeClr>
              </a:solidFill>
            </a:endParaRPr>
          </a:p>
        </p:txBody>
      </p:sp>
      <p:sp>
        <p:nvSpPr>
          <p:cNvPr id="7" name="TextBox 6"/>
          <p:cNvSpPr txBox="1"/>
          <p:nvPr/>
        </p:nvSpPr>
        <p:spPr>
          <a:xfrm>
            <a:off x="316659" y="4581128"/>
            <a:ext cx="1648208" cy="246221"/>
          </a:xfrm>
          <a:prstGeom prst="rect">
            <a:avLst/>
          </a:prstGeom>
          <a:noFill/>
        </p:spPr>
        <p:txBody>
          <a:bodyPr wrap="none" rtlCol="0">
            <a:spAutoFit/>
          </a:bodyPr>
          <a:lstStyle/>
          <a:p>
            <a:r>
              <a:rPr lang="en-AU" sz="1000" dirty="0" smtClean="0"/>
              <a:t>Found : Google Images</a:t>
            </a:r>
            <a:endParaRPr lang="en-AU" sz="1000" dirty="0"/>
          </a:p>
        </p:txBody>
      </p:sp>
    </p:spTree>
    <p:extLst>
      <p:ext uri="{BB962C8B-B14F-4D97-AF65-F5344CB8AC3E}">
        <p14:creationId xmlns:p14="http://schemas.microsoft.com/office/powerpoint/2010/main" val="3656699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875" y="1916832"/>
            <a:ext cx="6804234" cy="3831307"/>
          </a:xfrm>
          <a:prstGeom prst="rect">
            <a:avLst/>
          </a:prstGeom>
        </p:spPr>
      </p:pic>
      <p:sp>
        <p:nvSpPr>
          <p:cNvPr id="7" name="Rectangle 6"/>
          <p:cNvSpPr/>
          <p:nvPr/>
        </p:nvSpPr>
        <p:spPr>
          <a:xfrm>
            <a:off x="251520" y="260648"/>
            <a:ext cx="8496944" cy="2123658"/>
          </a:xfrm>
          <a:prstGeom prst="rect">
            <a:avLst/>
          </a:prstGeom>
        </p:spPr>
        <p:txBody>
          <a:bodyPr wrap="square">
            <a:spAutoFit/>
          </a:bodyPr>
          <a:lstStyle/>
          <a:p>
            <a:r>
              <a:rPr lang="en-AU" sz="3600" dirty="0">
                <a:solidFill>
                  <a:schemeClr val="accent2">
                    <a:lumMod val="60000"/>
                    <a:lumOff val="40000"/>
                  </a:schemeClr>
                </a:solidFill>
              </a:rPr>
              <a:t>Tell the story about what was happening when this picture was </a:t>
            </a:r>
            <a:r>
              <a:rPr lang="en-AU" sz="3600" dirty="0" smtClean="0">
                <a:solidFill>
                  <a:schemeClr val="accent2">
                    <a:lumMod val="60000"/>
                    <a:lumOff val="40000"/>
                  </a:schemeClr>
                </a:solidFill>
              </a:rPr>
              <a:t>taken.</a:t>
            </a:r>
            <a:endParaRPr lang="en-AU" sz="3600" dirty="0">
              <a:solidFill>
                <a:schemeClr val="accent2">
                  <a:lumMod val="60000"/>
                  <a:lumOff val="40000"/>
                </a:schemeClr>
              </a:solidFill>
            </a:endParaRPr>
          </a:p>
          <a:p>
            <a:pPr algn="ctr"/>
            <a:endParaRPr lang="en-AU" sz="6000" dirty="0" smtClean="0">
              <a:solidFill>
                <a:schemeClr val="accent3">
                  <a:lumMod val="60000"/>
                  <a:lumOff val="40000"/>
                </a:schemeClr>
              </a:solidFill>
            </a:endParaRPr>
          </a:p>
        </p:txBody>
      </p:sp>
      <p:sp>
        <p:nvSpPr>
          <p:cNvPr id="10" name="Rectangle 9"/>
          <p:cNvSpPr/>
          <p:nvPr/>
        </p:nvSpPr>
        <p:spPr>
          <a:xfrm>
            <a:off x="1097875" y="5877175"/>
            <a:ext cx="6642477" cy="246221"/>
          </a:xfrm>
          <a:prstGeom prst="rect">
            <a:avLst/>
          </a:prstGeom>
        </p:spPr>
        <p:txBody>
          <a:bodyPr wrap="square">
            <a:spAutoFit/>
          </a:bodyPr>
          <a:lstStyle/>
          <a:p>
            <a:r>
              <a:rPr lang="en-AU" sz="1000" dirty="0"/>
              <a:t>http://www.dailytelegraph.com.au/thousands-turn-out-in-the-rain-for-sydneys-anzac-day-dawn-service/story-</a:t>
            </a:r>
          </a:p>
        </p:txBody>
      </p:sp>
      <p:sp>
        <p:nvSpPr>
          <p:cNvPr id="11" name="TextBox 10"/>
          <p:cNvSpPr txBox="1"/>
          <p:nvPr/>
        </p:nvSpPr>
        <p:spPr>
          <a:xfrm>
            <a:off x="6876256" y="6457764"/>
            <a:ext cx="2088232"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spTree>
    <p:extLst>
      <p:ext uri="{BB962C8B-B14F-4D97-AF65-F5344CB8AC3E}">
        <p14:creationId xmlns:p14="http://schemas.microsoft.com/office/powerpoint/2010/main" val="862466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116632"/>
            <a:ext cx="8352928" cy="1077218"/>
          </a:xfrm>
          <a:prstGeom prst="rect">
            <a:avLst/>
          </a:prstGeom>
        </p:spPr>
        <p:txBody>
          <a:bodyPr wrap="square">
            <a:spAutoFit/>
          </a:bodyPr>
          <a:lstStyle/>
          <a:p>
            <a:r>
              <a:rPr lang="en-AU" sz="3200" b="1" dirty="0" smtClean="0">
                <a:solidFill>
                  <a:schemeClr val="tx2">
                    <a:lumMod val="75000"/>
                  </a:schemeClr>
                </a:solidFill>
              </a:rPr>
              <a:t>It is important to spend more money on the Australian  </a:t>
            </a:r>
            <a:r>
              <a:rPr lang="en-AU" sz="3200" b="1" dirty="0" smtClean="0">
                <a:solidFill>
                  <a:schemeClr val="tx2">
                    <a:lumMod val="75000"/>
                  </a:schemeClr>
                </a:solidFill>
              </a:rPr>
              <a:t>Army</a:t>
            </a:r>
            <a:r>
              <a:rPr lang="en-AU" sz="3200" b="1" dirty="0" smtClean="0">
                <a:solidFill>
                  <a:schemeClr val="tx2">
                    <a:lumMod val="75000"/>
                  </a:schemeClr>
                </a:solidFill>
              </a:rPr>
              <a:t>!</a:t>
            </a:r>
            <a:endParaRPr lang="en-AU" sz="3200" b="1" dirty="0">
              <a:solidFill>
                <a:schemeClr val="tx2">
                  <a:lumMod val="75000"/>
                </a:schemeClr>
              </a:solidFill>
            </a:endParaRPr>
          </a:p>
        </p:txBody>
      </p:sp>
      <p:sp>
        <p:nvSpPr>
          <p:cNvPr id="6" name="TextBox 5"/>
          <p:cNvSpPr txBox="1"/>
          <p:nvPr/>
        </p:nvSpPr>
        <p:spPr>
          <a:xfrm>
            <a:off x="67512" y="6488668"/>
            <a:ext cx="2592288"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sp>
        <p:nvSpPr>
          <p:cNvPr id="10" name="TextBox 9"/>
          <p:cNvSpPr txBox="1"/>
          <p:nvPr/>
        </p:nvSpPr>
        <p:spPr>
          <a:xfrm>
            <a:off x="539552" y="6211543"/>
            <a:ext cx="1648208" cy="246221"/>
          </a:xfrm>
          <a:prstGeom prst="rect">
            <a:avLst/>
          </a:prstGeom>
          <a:noFill/>
        </p:spPr>
        <p:txBody>
          <a:bodyPr wrap="none" rtlCol="0">
            <a:spAutoFit/>
          </a:bodyPr>
          <a:lstStyle/>
          <a:p>
            <a:r>
              <a:rPr lang="en-AU" sz="1000" dirty="0" smtClean="0"/>
              <a:t>Found : Google Images</a:t>
            </a:r>
            <a:endParaRPr lang="en-AU" sz="1000" dirty="0"/>
          </a:p>
        </p:txBody>
      </p:sp>
      <p:sp>
        <p:nvSpPr>
          <p:cNvPr id="7" name="Rectangle 6"/>
          <p:cNvSpPr/>
          <p:nvPr/>
        </p:nvSpPr>
        <p:spPr>
          <a:xfrm>
            <a:off x="3492702" y="1102578"/>
            <a:ext cx="5328592" cy="5755422"/>
          </a:xfrm>
          <a:prstGeom prst="rect">
            <a:avLst/>
          </a:prstGeom>
        </p:spPr>
        <p:txBody>
          <a:bodyPr wrap="square">
            <a:spAutoFit/>
          </a:bodyPr>
          <a:lstStyle/>
          <a:p>
            <a:r>
              <a:rPr lang="en-AU" sz="1600" b="1" dirty="0"/>
              <a:t>What do you think about this </a:t>
            </a:r>
            <a:r>
              <a:rPr lang="en-AU" sz="1600" b="1" dirty="0" smtClean="0"/>
              <a:t>statement? </a:t>
            </a:r>
            <a:r>
              <a:rPr lang="en-AU" sz="1600" b="1" dirty="0"/>
              <a:t>Write to persuade a </a:t>
            </a:r>
            <a:r>
              <a:rPr lang="en-AU" sz="1600" b="1" dirty="0" smtClean="0"/>
              <a:t>reader to </a:t>
            </a:r>
            <a:r>
              <a:rPr lang="en-AU" sz="1600" b="1" dirty="0"/>
              <a:t>agree with your point of view.</a:t>
            </a:r>
          </a:p>
          <a:p>
            <a:endParaRPr lang="en-AU" sz="1600" dirty="0" smtClean="0"/>
          </a:p>
          <a:p>
            <a:r>
              <a:rPr lang="en-AU" sz="1600" b="1" dirty="0" smtClean="0"/>
              <a:t>Think </a:t>
            </a:r>
            <a:r>
              <a:rPr lang="en-AU" sz="1600" b="1" dirty="0"/>
              <a:t>about</a:t>
            </a:r>
            <a:r>
              <a:rPr lang="en-AU" sz="1600" b="1" dirty="0" smtClean="0"/>
              <a:t>:</a:t>
            </a:r>
          </a:p>
          <a:p>
            <a:endParaRPr lang="en-AU" sz="1600" b="1" dirty="0"/>
          </a:p>
          <a:p>
            <a:r>
              <a:rPr lang="en-AU" sz="1600" dirty="0"/>
              <a:t>• if you agree or disagree or if you can see both sides of the topic</a:t>
            </a:r>
          </a:p>
          <a:p>
            <a:r>
              <a:rPr lang="en-AU" sz="1600" dirty="0"/>
              <a:t>• an introduction – clearly say what you think about the topic</a:t>
            </a:r>
          </a:p>
          <a:p>
            <a:r>
              <a:rPr lang="en-AU" sz="1600" dirty="0"/>
              <a:t>• your opinions – give reasons or examples to explain them and be persuasive</a:t>
            </a:r>
          </a:p>
          <a:p>
            <a:r>
              <a:rPr lang="en-AU" sz="1600" dirty="0"/>
              <a:t>• a conclusion – a summary of your main points and a final </a:t>
            </a:r>
            <a:r>
              <a:rPr lang="en-AU" sz="1600" dirty="0" smtClean="0"/>
              <a:t>comment on </a:t>
            </a:r>
            <a:r>
              <a:rPr lang="en-AU" sz="1600" dirty="0"/>
              <a:t>your opinion</a:t>
            </a:r>
          </a:p>
          <a:p>
            <a:endParaRPr lang="en-AU" sz="1600" dirty="0" smtClean="0"/>
          </a:p>
          <a:p>
            <a:r>
              <a:rPr lang="en-AU" sz="1600" b="1" dirty="0" smtClean="0"/>
              <a:t>Remember </a:t>
            </a:r>
            <a:r>
              <a:rPr lang="en-AU" sz="1600" b="1" dirty="0"/>
              <a:t>to</a:t>
            </a:r>
            <a:r>
              <a:rPr lang="en-AU" sz="1600" b="1" dirty="0" smtClean="0"/>
              <a:t>:</a:t>
            </a:r>
          </a:p>
          <a:p>
            <a:endParaRPr lang="en-AU" sz="800" b="1" dirty="0"/>
          </a:p>
          <a:p>
            <a:r>
              <a:rPr lang="en-AU" sz="1600" dirty="0"/>
              <a:t>• plan your writing before you begin</a:t>
            </a:r>
          </a:p>
          <a:p>
            <a:r>
              <a:rPr lang="en-AU" sz="1600" dirty="0"/>
              <a:t>• make your writing interesting to read</a:t>
            </a:r>
          </a:p>
          <a:p>
            <a:r>
              <a:rPr lang="en-AU" sz="1600" dirty="0"/>
              <a:t>• write in sentences and stay on the topic</a:t>
            </a:r>
          </a:p>
          <a:p>
            <a:r>
              <a:rPr lang="en-AU" sz="1600" dirty="0"/>
              <a:t>• check your spelling and punctuation</a:t>
            </a:r>
          </a:p>
          <a:p>
            <a:r>
              <a:rPr lang="en-AU" sz="1600" dirty="0"/>
              <a:t>• use words that will persuade your reader</a:t>
            </a:r>
          </a:p>
          <a:p>
            <a:r>
              <a:rPr lang="en-AU" sz="1600" dirty="0"/>
              <a:t>• start a new paragraph for each new idea</a:t>
            </a:r>
          </a:p>
          <a:p>
            <a:r>
              <a:rPr lang="en-AU" sz="1600" dirty="0"/>
              <a:t>• check and edit your writing when you are finished</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3101"/>
          <a:stretch/>
        </p:blipFill>
        <p:spPr>
          <a:xfrm>
            <a:off x="503657" y="1414973"/>
            <a:ext cx="2736304" cy="209207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5" y="4005064"/>
            <a:ext cx="2763188" cy="2090812"/>
          </a:xfrm>
          <a:prstGeom prst="rect">
            <a:avLst/>
          </a:prstGeom>
        </p:spPr>
      </p:pic>
    </p:spTree>
    <p:extLst>
      <p:ext uri="{BB962C8B-B14F-4D97-AF65-F5344CB8AC3E}">
        <p14:creationId xmlns:p14="http://schemas.microsoft.com/office/powerpoint/2010/main" val="3914246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25979" y="6488668"/>
            <a:ext cx="2592288"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13" y="1340768"/>
            <a:ext cx="4124918" cy="5040560"/>
          </a:xfrm>
          <a:prstGeom prst="rect">
            <a:avLst/>
          </a:prstGeom>
        </p:spPr>
      </p:pic>
      <p:sp>
        <p:nvSpPr>
          <p:cNvPr id="6" name="Rectangle 5"/>
          <p:cNvSpPr/>
          <p:nvPr/>
        </p:nvSpPr>
        <p:spPr>
          <a:xfrm>
            <a:off x="467544" y="332656"/>
            <a:ext cx="8424936" cy="646331"/>
          </a:xfrm>
          <a:prstGeom prst="rect">
            <a:avLst/>
          </a:prstGeom>
        </p:spPr>
        <p:txBody>
          <a:bodyPr wrap="square">
            <a:spAutoFit/>
          </a:bodyPr>
          <a:lstStyle/>
          <a:p>
            <a:r>
              <a:rPr lang="en-AU" sz="3600" b="1" dirty="0" smtClean="0">
                <a:solidFill>
                  <a:schemeClr val="accent1">
                    <a:lumMod val="40000"/>
                    <a:lumOff val="60000"/>
                  </a:schemeClr>
                </a:solidFill>
              </a:rPr>
              <a:t>The Genie </a:t>
            </a:r>
            <a:r>
              <a:rPr lang="en-AU" sz="3600" b="1" smtClean="0">
                <a:solidFill>
                  <a:schemeClr val="accent1">
                    <a:lumMod val="40000"/>
                    <a:lumOff val="60000"/>
                  </a:schemeClr>
                </a:solidFill>
              </a:rPr>
              <a:t>who </a:t>
            </a:r>
            <a:r>
              <a:rPr lang="en-AU" sz="3600" b="1" smtClean="0">
                <a:solidFill>
                  <a:schemeClr val="accent1">
                    <a:lumMod val="40000"/>
                    <a:lumOff val="60000"/>
                  </a:schemeClr>
                </a:solidFill>
              </a:rPr>
              <a:t>brought </a:t>
            </a:r>
            <a:r>
              <a:rPr lang="en-AU" sz="3600" b="1" dirty="0" smtClean="0">
                <a:solidFill>
                  <a:schemeClr val="accent1">
                    <a:lumMod val="40000"/>
                    <a:lumOff val="60000"/>
                  </a:schemeClr>
                </a:solidFill>
              </a:rPr>
              <a:t>World Peace!</a:t>
            </a:r>
            <a:endParaRPr lang="en-AU" sz="3600" b="1" dirty="0">
              <a:solidFill>
                <a:schemeClr val="accent1">
                  <a:lumMod val="40000"/>
                  <a:lumOff val="60000"/>
                </a:schemeClr>
              </a:solidFill>
            </a:endParaRPr>
          </a:p>
        </p:txBody>
      </p:sp>
      <p:sp>
        <p:nvSpPr>
          <p:cNvPr id="7" name="TextBox 6"/>
          <p:cNvSpPr txBox="1"/>
          <p:nvPr/>
        </p:nvSpPr>
        <p:spPr>
          <a:xfrm>
            <a:off x="4860032" y="1916832"/>
            <a:ext cx="3744416" cy="2862322"/>
          </a:xfrm>
          <a:prstGeom prst="rect">
            <a:avLst/>
          </a:prstGeom>
          <a:noFill/>
        </p:spPr>
        <p:txBody>
          <a:bodyPr wrap="square" rtlCol="0">
            <a:spAutoFit/>
          </a:bodyPr>
          <a:lstStyle/>
          <a:p>
            <a:r>
              <a:rPr lang="en-AU" sz="3600" dirty="0" smtClean="0"/>
              <a:t>Write a poem or short story called “The Genie who brought World Peace’.</a:t>
            </a:r>
            <a:endParaRPr lang="en-AU" sz="3600" dirty="0"/>
          </a:p>
        </p:txBody>
      </p:sp>
      <p:sp>
        <p:nvSpPr>
          <p:cNvPr id="8" name="TextBox 7"/>
          <p:cNvSpPr txBox="1"/>
          <p:nvPr/>
        </p:nvSpPr>
        <p:spPr>
          <a:xfrm>
            <a:off x="323528" y="6365557"/>
            <a:ext cx="1648208" cy="246221"/>
          </a:xfrm>
          <a:prstGeom prst="rect">
            <a:avLst/>
          </a:prstGeom>
          <a:noFill/>
        </p:spPr>
        <p:txBody>
          <a:bodyPr wrap="none" rtlCol="0">
            <a:spAutoFit/>
          </a:bodyPr>
          <a:lstStyle/>
          <a:p>
            <a:r>
              <a:rPr lang="en-AU" sz="1000" dirty="0" smtClean="0"/>
              <a:t>Found : Google Images</a:t>
            </a:r>
            <a:endParaRPr lang="en-AU" sz="1000" dirty="0"/>
          </a:p>
        </p:txBody>
      </p:sp>
    </p:spTree>
    <p:extLst>
      <p:ext uri="{BB962C8B-B14F-4D97-AF65-F5344CB8AC3E}">
        <p14:creationId xmlns:p14="http://schemas.microsoft.com/office/powerpoint/2010/main" val="1300715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o1RtELN9AI"/>
          <p:cNvPicPr>
            <a:picLocks noRot="1" noChangeAspect="1"/>
          </p:cNvPicPr>
          <p:nvPr>
            <a:videoFile r:link="rId1"/>
          </p:nvPr>
        </p:nvPicPr>
        <p:blipFill>
          <a:blip r:embed="rId3"/>
          <a:stretch>
            <a:fillRect/>
          </a:stretch>
        </p:blipFill>
        <p:spPr>
          <a:xfrm>
            <a:off x="1619672" y="1628800"/>
            <a:ext cx="6246356" cy="3513575"/>
          </a:xfrm>
          <a:prstGeom prst="rect">
            <a:avLst/>
          </a:prstGeom>
        </p:spPr>
      </p:pic>
      <p:sp>
        <p:nvSpPr>
          <p:cNvPr id="5" name="Rectangle 4"/>
          <p:cNvSpPr/>
          <p:nvPr/>
        </p:nvSpPr>
        <p:spPr>
          <a:xfrm>
            <a:off x="2051720" y="230644"/>
            <a:ext cx="6120680" cy="923330"/>
          </a:xfrm>
          <a:prstGeom prst="rect">
            <a:avLst/>
          </a:prstGeom>
        </p:spPr>
        <p:txBody>
          <a:bodyPr wrap="square">
            <a:spAutoFit/>
          </a:bodyPr>
          <a:lstStyle/>
          <a:p>
            <a:r>
              <a:rPr lang="en-AU" sz="5400" b="1" dirty="0" smtClean="0">
                <a:solidFill>
                  <a:schemeClr val="accent1">
                    <a:lumMod val="40000"/>
                    <a:lumOff val="60000"/>
                  </a:schemeClr>
                </a:solidFill>
              </a:rPr>
              <a:t>ANZAC TED….</a:t>
            </a:r>
            <a:endParaRPr lang="en-AU" sz="5400" b="1" dirty="0">
              <a:solidFill>
                <a:schemeClr val="accent1">
                  <a:lumMod val="40000"/>
                  <a:lumOff val="60000"/>
                </a:schemeClr>
              </a:solidFill>
            </a:endParaRPr>
          </a:p>
        </p:txBody>
      </p:sp>
      <p:sp>
        <p:nvSpPr>
          <p:cNvPr id="6" name="Rectangle 5"/>
          <p:cNvSpPr/>
          <p:nvPr/>
        </p:nvSpPr>
        <p:spPr>
          <a:xfrm>
            <a:off x="467544" y="5288340"/>
            <a:ext cx="7556276" cy="1569660"/>
          </a:xfrm>
          <a:prstGeom prst="rect">
            <a:avLst/>
          </a:prstGeom>
        </p:spPr>
        <p:txBody>
          <a:bodyPr wrap="square">
            <a:spAutoFit/>
          </a:bodyPr>
          <a:lstStyle/>
          <a:p>
            <a:pPr marL="571500" indent="-571500">
              <a:buFont typeface="Wingdings" panose="05000000000000000000" pitchFamily="2" charset="2"/>
              <a:buChar char="v"/>
            </a:pPr>
            <a:r>
              <a:rPr lang="en-AU" sz="3600" dirty="0" smtClean="0">
                <a:solidFill>
                  <a:schemeClr val="accent1">
                    <a:lumMod val="40000"/>
                    <a:lumOff val="60000"/>
                  </a:schemeClr>
                </a:solidFill>
              </a:rPr>
              <a:t>Write your own description of ANZAC Ted.</a:t>
            </a:r>
          </a:p>
          <a:p>
            <a:endParaRPr lang="en-AU" sz="2400" dirty="0">
              <a:solidFill>
                <a:schemeClr val="accent1">
                  <a:lumMod val="40000"/>
                  <a:lumOff val="60000"/>
                </a:schemeClr>
              </a:solidFill>
            </a:endParaRPr>
          </a:p>
        </p:txBody>
      </p:sp>
      <p:sp>
        <p:nvSpPr>
          <p:cNvPr id="7" name="TextBox 6"/>
          <p:cNvSpPr txBox="1"/>
          <p:nvPr/>
        </p:nvSpPr>
        <p:spPr>
          <a:xfrm>
            <a:off x="6569884" y="6342676"/>
            <a:ext cx="2592288"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82" y="188640"/>
            <a:ext cx="1421790" cy="1368530"/>
          </a:xfrm>
          <a:prstGeom prst="rect">
            <a:avLst/>
          </a:prstGeom>
        </p:spPr>
      </p:pic>
    </p:spTree>
    <p:extLst>
      <p:ext uri="{BB962C8B-B14F-4D97-AF65-F5344CB8AC3E}">
        <p14:creationId xmlns:p14="http://schemas.microsoft.com/office/powerpoint/2010/main" val="1232416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332656"/>
            <a:ext cx="5546134" cy="707886"/>
          </a:xfrm>
          <a:prstGeom prst="rect">
            <a:avLst/>
          </a:prstGeom>
        </p:spPr>
        <p:txBody>
          <a:bodyPr wrap="none">
            <a:spAutoFit/>
          </a:bodyPr>
          <a:lstStyle/>
          <a:p>
            <a:r>
              <a:rPr lang="en-AU" sz="4000" b="1" dirty="0" smtClean="0">
                <a:solidFill>
                  <a:schemeClr val="tx2">
                    <a:lumMod val="75000"/>
                  </a:schemeClr>
                </a:solidFill>
              </a:rPr>
              <a:t>Literary Recount……….</a:t>
            </a:r>
            <a:endParaRPr lang="en-AU" sz="4000" b="1" dirty="0">
              <a:solidFill>
                <a:schemeClr val="tx2">
                  <a:lumMod val="75000"/>
                </a:schemeClr>
              </a:solidFill>
            </a:endParaRPr>
          </a:p>
        </p:txBody>
      </p:sp>
      <p:sp>
        <p:nvSpPr>
          <p:cNvPr id="6" name="TextBox 5"/>
          <p:cNvSpPr txBox="1"/>
          <p:nvPr/>
        </p:nvSpPr>
        <p:spPr>
          <a:xfrm>
            <a:off x="6876256" y="6457764"/>
            <a:ext cx="2592288"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sp>
        <p:nvSpPr>
          <p:cNvPr id="4" name="Rectangle 3"/>
          <p:cNvSpPr/>
          <p:nvPr/>
        </p:nvSpPr>
        <p:spPr>
          <a:xfrm>
            <a:off x="4680012" y="1916832"/>
            <a:ext cx="4392488" cy="3539430"/>
          </a:xfrm>
          <a:prstGeom prst="rect">
            <a:avLst/>
          </a:prstGeom>
        </p:spPr>
        <p:txBody>
          <a:bodyPr wrap="square">
            <a:spAutoFit/>
          </a:bodyPr>
          <a:lstStyle/>
          <a:p>
            <a:pPr marL="457200" indent="-457200">
              <a:buFont typeface="Wingdings" panose="05000000000000000000" pitchFamily="2" charset="2"/>
              <a:buChar char="Ø"/>
            </a:pPr>
            <a:r>
              <a:rPr lang="en-AU" sz="3200" b="1" dirty="0"/>
              <a:t>Write a literary recount of “Meet </a:t>
            </a:r>
            <a:r>
              <a:rPr lang="en-AU" sz="3200" b="1" dirty="0" smtClean="0"/>
              <a:t>the ANZACs</a:t>
            </a:r>
            <a:r>
              <a:rPr lang="en-AU" sz="2800" b="1" dirty="0" smtClean="0"/>
              <a:t>” </a:t>
            </a:r>
            <a:endParaRPr lang="en-AU" sz="2800" b="1" dirty="0"/>
          </a:p>
          <a:p>
            <a:endParaRPr lang="en-AU" sz="2800" dirty="0" smtClean="0"/>
          </a:p>
          <a:p>
            <a:r>
              <a:rPr lang="en-AU" sz="2000" dirty="0" smtClean="0"/>
              <a:t>A </a:t>
            </a:r>
            <a:r>
              <a:rPr lang="en-AU" sz="2000" b="1" dirty="0"/>
              <a:t>literary recount</a:t>
            </a:r>
            <a:r>
              <a:rPr lang="en-AU" sz="2000" dirty="0"/>
              <a:t> gives details about what happened, including who was involved, when and where the event took place, and what may have resulted. </a:t>
            </a:r>
          </a:p>
        </p:txBody>
      </p:sp>
      <p:sp>
        <p:nvSpPr>
          <p:cNvPr id="10" name="TextBox 9"/>
          <p:cNvSpPr txBox="1"/>
          <p:nvPr/>
        </p:nvSpPr>
        <p:spPr>
          <a:xfrm>
            <a:off x="621092" y="4509120"/>
            <a:ext cx="1648208" cy="246221"/>
          </a:xfrm>
          <a:prstGeom prst="rect">
            <a:avLst/>
          </a:prstGeom>
          <a:noFill/>
        </p:spPr>
        <p:txBody>
          <a:bodyPr wrap="none" rtlCol="0">
            <a:spAutoFit/>
          </a:bodyPr>
          <a:lstStyle/>
          <a:p>
            <a:r>
              <a:rPr lang="en-AU" sz="1000" dirty="0" smtClean="0"/>
              <a:t>Found : Google Images</a:t>
            </a:r>
            <a:endParaRPr lang="en-AU" sz="1000" dirty="0"/>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528239" y="1556792"/>
            <a:ext cx="3787436" cy="2808312"/>
          </a:xfrm>
          <a:prstGeom prst="rect">
            <a:avLst/>
          </a:prstGeom>
        </p:spPr>
      </p:pic>
    </p:spTree>
    <p:extLst>
      <p:ext uri="{BB962C8B-B14F-4D97-AF65-F5344CB8AC3E}">
        <p14:creationId xmlns:p14="http://schemas.microsoft.com/office/powerpoint/2010/main" val="3138670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332656"/>
            <a:ext cx="7181261" cy="707886"/>
          </a:xfrm>
          <a:prstGeom prst="rect">
            <a:avLst/>
          </a:prstGeom>
        </p:spPr>
        <p:txBody>
          <a:bodyPr wrap="none">
            <a:spAutoFit/>
          </a:bodyPr>
          <a:lstStyle/>
          <a:p>
            <a:r>
              <a:rPr lang="en-AU" sz="4000" b="1" dirty="0" smtClean="0">
                <a:solidFill>
                  <a:schemeClr val="tx2">
                    <a:lumMod val="75000"/>
                  </a:schemeClr>
                </a:solidFill>
              </a:rPr>
              <a:t>Simpson and his Donkey……..</a:t>
            </a:r>
            <a:endParaRPr lang="en-AU" sz="4000" b="1" dirty="0">
              <a:solidFill>
                <a:schemeClr val="tx2">
                  <a:lumMod val="75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268760"/>
            <a:ext cx="3024336" cy="4711916"/>
          </a:xfrm>
          <a:prstGeom prst="rect">
            <a:avLst/>
          </a:prstGeom>
        </p:spPr>
      </p:pic>
      <p:sp>
        <p:nvSpPr>
          <p:cNvPr id="7" name="TextBox 6"/>
          <p:cNvSpPr txBox="1"/>
          <p:nvPr/>
        </p:nvSpPr>
        <p:spPr>
          <a:xfrm>
            <a:off x="4499992" y="1124744"/>
            <a:ext cx="4032448" cy="3170099"/>
          </a:xfrm>
          <a:prstGeom prst="rect">
            <a:avLst/>
          </a:prstGeom>
          <a:noFill/>
        </p:spPr>
        <p:txBody>
          <a:bodyPr wrap="square" rtlCol="0">
            <a:spAutoFit/>
          </a:bodyPr>
          <a:lstStyle/>
          <a:p>
            <a:r>
              <a:rPr lang="en-AU" sz="1400" dirty="0" smtClean="0"/>
              <a:t>Simpson and his donkey appear on the ANZAC Medal which was awarded to every Anzac soldier who served on the Gallipoli </a:t>
            </a:r>
            <a:r>
              <a:rPr lang="en-AU" sz="1400" dirty="0" smtClean="0"/>
              <a:t>Peninsula</a:t>
            </a:r>
            <a:r>
              <a:rPr lang="en-AU" sz="1400" dirty="0" smtClean="0"/>
              <a:t>.</a:t>
            </a:r>
          </a:p>
          <a:p>
            <a:endParaRPr lang="en-AU" dirty="0"/>
          </a:p>
          <a:p>
            <a:r>
              <a:rPr lang="en-AU" sz="2000" dirty="0" smtClean="0"/>
              <a:t>Perhaps you think it is not </a:t>
            </a:r>
            <a:r>
              <a:rPr lang="en-AU" sz="2000" dirty="0" smtClean="0"/>
              <a:t>right</a:t>
            </a:r>
            <a:r>
              <a:rPr lang="en-AU" sz="2000" dirty="0" smtClean="0"/>
              <a:t> </a:t>
            </a:r>
            <a:r>
              <a:rPr lang="en-AU" sz="2000" dirty="0" smtClean="0"/>
              <a:t>to give this donkey such a prominent place in ANZAC history…. after all it is only an animal. Maybe a soldier and a nurse should be on the ANZAC medal. What are your </a:t>
            </a:r>
            <a:r>
              <a:rPr lang="en-AU" sz="2000" dirty="0" smtClean="0"/>
              <a:t>thoughts?</a:t>
            </a:r>
            <a:endParaRPr lang="en-AU" sz="2000" dirty="0"/>
          </a:p>
        </p:txBody>
      </p:sp>
      <p:pic>
        <p:nvPicPr>
          <p:cNvPr id="8" name="Pictur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65876" y="3717031"/>
            <a:ext cx="2252241" cy="2880321"/>
          </a:xfrm>
          <a:prstGeom prst="rect">
            <a:avLst/>
          </a:prstGeom>
        </p:spPr>
      </p:pic>
      <p:sp>
        <p:nvSpPr>
          <p:cNvPr id="9" name="TextBox 8"/>
          <p:cNvSpPr txBox="1"/>
          <p:nvPr/>
        </p:nvSpPr>
        <p:spPr>
          <a:xfrm>
            <a:off x="621092" y="6093296"/>
            <a:ext cx="1648208" cy="246221"/>
          </a:xfrm>
          <a:prstGeom prst="rect">
            <a:avLst/>
          </a:prstGeom>
          <a:noFill/>
        </p:spPr>
        <p:txBody>
          <a:bodyPr wrap="none" rtlCol="0">
            <a:spAutoFit/>
          </a:bodyPr>
          <a:lstStyle/>
          <a:p>
            <a:r>
              <a:rPr lang="en-AU" sz="1000" dirty="0" smtClean="0"/>
              <a:t>Found : Google Images</a:t>
            </a:r>
            <a:endParaRPr lang="en-AU" sz="1000" dirty="0"/>
          </a:p>
        </p:txBody>
      </p:sp>
      <p:sp>
        <p:nvSpPr>
          <p:cNvPr id="10" name="TextBox 9"/>
          <p:cNvSpPr txBox="1"/>
          <p:nvPr/>
        </p:nvSpPr>
        <p:spPr>
          <a:xfrm>
            <a:off x="6765876" y="6483018"/>
            <a:ext cx="2236207"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spTree>
    <p:extLst>
      <p:ext uri="{BB962C8B-B14F-4D97-AF65-F5344CB8AC3E}">
        <p14:creationId xmlns:p14="http://schemas.microsoft.com/office/powerpoint/2010/main" val="2853378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332656"/>
            <a:ext cx="4587603" cy="707886"/>
          </a:xfrm>
          <a:prstGeom prst="rect">
            <a:avLst/>
          </a:prstGeom>
        </p:spPr>
        <p:txBody>
          <a:bodyPr wrap="none">
            <a:spAutoFit/>
          </a:bodyPr>
          <a:lstStyle/>
          <a:p>
            <a:r>
              <a:rPr lang="en-AU" sz="4000" b="1" dirty="0" smtClean="0">
                <a:solidFill>
                  <a:schemeClr val="tx2">
                    <a:lumMod val="75000"/>
                  </a:schemeClr>
                </a:solidFill>
              </a:rPr>
              <a:t>ANZAC Day Poster</a:t>
            </a:r>
            <a:endParaRPr lang="en-AU" sz="4000" b="1" dirty="0">
              <a:solidFill>
                <a:schemeClr val="tx2">
                  <a:lumMod val="75000"/>
                </a:scheme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3" y="1153585"/>
            <a:ext cx="2137064" cy="2875360"/>
          </a:xfrm>
          <a:prstGeom prst="rect">
            <a:avLst/>
          </a:prstGeom>
        </p:spPr>
      </p:pic>
      <p:sp>
        <p:nvSpPr>
          <p:cNvPr id="9" name="Rectangle 8"/>
          <p:cNvSpPr/>
          <p:nvPr/>
        </p:nvSpPr>
        <p:spPr>
          <a:xfrm>
            <a:off x="5159511" y="1772816"/>
            <a:ext cx="4165018" cy="3539430"/>
          </a:xfrm>
          <a:prstGeom prst="rect">
            <a:avLst/>
          </a:prstGeom>
        </p:spPr>
        <p:txBody>
          <a:bodyPr wrap="square">
            <a:spAutoFit/>
          </a:bodyPr>
          <a:lstStyle/>
          <a:p>
            <a:r>
              <a:rPr lang="en-AU" sz="2800" dirty="0" smtClean="0"/>
              <a:t>Using what you know about ANZAC Day, Gallipoli or anything else to do with our brave servicemen and women design </a:t>
            </a:r>
            <a:r>
              <a:rPr lang="en-AU" sz="2800" dirty="0" smtClean="0"/>
              <a:t>your own </a:t>
            </a:r>
            <a:r>
              <a:rPr lang="en-AU" sz="2800" dirty="0" smtClean="0"/>
              <a:t>commemorative poster to honour the ANZACs. </a:t>
            </a:r>
            <a:endParaRPr lang="en-AU" sz="28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4190109"/>
            <a:ext cx="3842079" cy="2232248"/>
          </a:xfrm>
          <a:prstGeom prst="rect">
            <a:avLst/>
          </a:prstGeom>
        </p:spPr>
      </p:pic>
      <p:sp>
        <p:nvSpPr>
          <p:cNvPr id="10" name="TextBox 9"/>
          <p:cNvSpPr txBox="1"/>
          <p:nvPr/>
        </p:nvSpPr>
        <p:spPr>
          <a:xfrm>
            <a:off x="1655716" y="6422357"/>
            <a:ext cx="1648208" cy="246221"/>
          </a:xfrm>
          <a:prstGeom prst="rect">
            <a:avLst/>
          </a:prstGeom>
          <a:noFill/>
        </p:spPr>
        <p:txBody>
          <a:bodyPr wrap="none" rtlCol="0">
            <a:spAutoFit/>
          </a:bodyPr>
          <a:lstStyle/>
          <a:p>
            <a:r>
              <a:rPr lang="en-AU" sz="1000" dirty="0" smtClean="0"/>
              <a:t>Found : Google Images</a:t>
            </a:r>
            <a:endParaRPr lang="en-AU" sz="1000" dirty="0"/>
          </a:p>
        </p:txBody>
      </p:sp>
      <p:sp>
        <p:nvSpPr>
          <p:cNvPr id="11" name="TextBox 10"/>
          <p:cNvSpPr txBox="1"/>
          <p:nvPr/>
        </p:nvSpPr>
        <p:spPr>
          <a:xfrm>
            <a:off x="6876256" y="6457764"/>
            <a:ext cx="2088232"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402" y="1142852"/>
            <a:ext cx="1963621" cy="2778772"/>
          </a:xfrm>
          <a:prstGeom prst="rect">
            <a:avLst/>
          </a:prstGeom>
        </p:spPr>
      </p:pic>
    </p:spTree>
    <p:extLst>
      <p:ext uri="{BB962C8B-B14F-4D97-AF65-F5344CB8AC3E}">
        <p14:creationId xmlns:p14="http://schemas.microsoft.com/office/powerpoint/2010/main" val="880411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76256" y="6457764"/>
            <a:ext cx="2592288"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608833"/>
            <a:ext cx="4018856" cy="4752528"/>
          </a:xfrm>
          <a:prstGeom prst="rect">
            <a:avLst/>
          </a:prstGeom>
        </p:spPr>
      </p:pic>
      <p:sp>
        <p:nvSpPr>
          <p:cNvPr id="6" name="Rectangle 5"/>
          <p:cNvSpPr/>
          <p:nvPr/>
        </p:nvSpPr>
        <p:spPr>
          <a:xfrm>
            <a:off x="4716016" y="1989487"/>
            <a:ext cx="4176464" cy="2062103"/>
          </a:xfrm>
          <a:prstGeom prst="rect">
            <a:avLst/>
          </a:prstGeom>
        </p:spPr>
        <p:txBody>
          <a:bodyPr wrap="square">
            <a:spAutoFit/>
          </a:bodyPr>
          <a:lstStyle/>
          <a:p>
            <a:r>
              <a:rPr lang="en-AU" sz="3200" dirty="0" smtClean="0"/>
              <a:t>Write a short piece, in your own words, about what you learnt from</a:t>
            </a:r>
            <a:endParaRPr lang="en-AU" sz="3200" dirty="0"/>
          </a:p>
          <a:p>
            <a:r>
              <a:rPr lang="en-AU" sz="3200" dirty="0" smtClean="0"/>
              <a:t>this story.</a:t>
            </a:r>
            <a:endParaRPr lang="en-AU" sz="3200" dirty="0"/>
          </a:p>
        </p:txBody>
      </p:sp>
      <p:sp>
        <p:nvSpPr>
          <p:cNvPr id="7" name="Rectangle 6"/>
          <p:cNvSpPr/>
          <p:nvPr/>
        </p:nvSpPr>
        <p:spPr>
          <a:xfrm>
            <a:off x="149778" y="368646"/>
            <a:ext cx="8960851" cy="707886"/>
          </a:xfrm>
          <a:prstGeom prst="rect">
            <a:avLst/>
          </a:prstGeom>
        </p:spPr>
        <p:txBody>
          <a:bodyPr wrap="none">
            <a:spAutoFit/>
          </a:bodyPr>
          <a:lstStyle/>
          <a:p>
            <a:r>
              <a:rPr lang="en-AU" sz="4000" b="1" dirty="0" smtClean="0">
                <a:solidFill>
                  <a:schemeClr val="accent1">
                    <a:lumMod val="40000"/>
                    <a:lumOff val="60000"/>
                  </a:schemeClr>
                </a:solidFill>
              </a:rPr>
              <a:t>Memorial by Gary Crew &amp; </a:t>
            </a:r>
            <a:r>
              <a:rPr lang="en-AU" sz="4000" b="1" dirty="0" smtClean="0">
                <a:solidFill>
                  <a:schemeClr val="accent1">
                    <a:lumMod val="40000"/>
                    <a:lumOff val="60000"/>
                  </a:schemeClr>
                </a:solidFill>
              </a:rPr>
              <a:t>Shaun </a:t>
            </a:r>
            <a:r>
              <a:rPr lang="en-AU" sz="4000" b="1" dirty="0" smtClean="0">
                <a:solidFill>
                  <a:schemeClr val="accent1">
                    <a:lumMod val="40000"/>
                    <a:lumOff val="60000"/>
                  </a:schemeClr>
                </a:solidFill>
              </a:rPr>
              <a:t>Tan</a:t>
            </a:r>
            <a:endParaRPr lang="en-AU" sz="4000" b="1" dirty="0">
              <a:solidFill>
                <a:schemeClr val="accent1">
                  <a:lumMod val="40000"/>
                  <a:lumOff val="60000"/>
                </a:schemeClr>
              </a:solidFill>
            </a:endParaRPr>
          </a:p>
        </p:txBody>
      </p:sp>
      <p:sp>
        <p:nvSpPr>
          <p:cNvPr id="8" name="TextBox 7"/>
          <p:cNvSpPr txBox="1"/>
          <p:nvPr/>
        </p:nvSpPr>
        <p:spPr>
          <a:xfrm>
            <a:off x="446909" y="6361361"/>
            <a:ext cx="1648208" cy="246221"/>
          </a:xfrm>
          <a:prstGeom prst="rect">
            <a:avLst/>
          </a:prstGeom>
          <a:noFill/>
        </p:spPr>
        <p:txBody>
          <a:bodyPr wrap="none" rtlCol="0">
            <a:spAutoFit/>
          </a:bodyPr>
          <a:lstStyle/>
          <a:p>
            <a:r>
              <a:rPr lang="en-AU" sz="1000" dirty="0" smtClean="0"/>
              <a:t>Found : Google Images</a:t>
            </a:r>
            <a:endParaRPr lang="en-AU" sz="1000" dirty="0"/>
          </a:p>
        </p:txBody>
      </p:sp>
    </p:spTree>
    <p:extLst>
      <p:ext uri="{BB962C8B-B14F-4D97-AF65-F5344CB8AC3E}">
        <p14:creationId xmlns:p14="http://schemas.microsoft.com/office/powerpoint/2010/main" val="1049770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76256" y="6457764"/>
            <a:ext cx="2088232"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sp>
        <p:nvSpPr>
          <p:cNvPr id="5" name="Rectangle 4"/>
          <p:cNvSpPr/>
          <p:nvPr/>
        </p:nvSpPr>
        <p:spPr>
          <a:xfrm>
            <a:off x="467544" y="332656"/>
            <a:ext cx="6689011" cy="707886"/>
          </a:xfrm>
          <a:prstGeom prst="rect">
            <a:avLst/>
          </a:prstGeom>
        </p:spPr>
        <p:txBody>
          <a:bodyPr wrap="none">
            <a:spAutoFit/>
          </a:bodyPr>
          <a:lstStyle/>
          <a:p>
            <a:r>
              <a:rPr lang="en-AU" sz="4000" b="1" dirty="0" smtClean="0">
                <a:solidFill>
                  <a:schemeClr val="accent1">
                    <a:lumMod val="40000"/>
                    <a:lumOff val="60000"/>
                  </a:schemeClr>
                </a:solidFill>
              </a:rPr>
              <a:t>ANZAC </a:t>
            </a:r>
            <a:r>
              <a:rPr lang="en-AU" sz="4000" b="1" dirty="0" smtClean="0">
                <a:solidFill>
                  <a:schemeClr val="accent1">
                    <a:lumMod val="40000"/>
                    <a:lumOff val="60000"/>
                  </a:schemeClr>
                </a:solidFill>
              </a:rPr>
              <a:t>Biscuits: </a:t>
            </a:r>
            <a:r>
              <a:rPr lang="en-AU" sz="4000" b="1" dirty="0" smtClean="0">
                <a:solidFill>
                  <a:schemeClr val="accent1">
                    <a:lumMod val="40000"/>
                    <a:lumOff val="60000"/>
                  </a:schemeClr>
                </a:solidFill>
              </a:rPr>
              <a:t>Procedure</a:t>
            </a:r>
            <a:endParaRPr lang="en-AU" sz="4000" b="1" dirty="0">
              <a:solidFill>
                <a:schemeClr val="accent1">
                  <a:lumMod val="40000"/>
                  <a:lumOff val="60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62" y="1700808"/>
            <a:ext cx="4800533" cy="3600400"/>
          </a:xfrm>
          <a:prstGeom prst="rect">
            <a:avLst/>
          </a:prstGeom>
        </p:spPr>
      </p:pic>
      <p:sp>
        <p:nvSpPr>
          <p:cNvPr id="7" name="TextBox 6"/>
          <p:cNvSpPr txBox="1"/>
          <p:nvPr/>
        </p:nvSpPr>
        <p:spPr>
          <a:xfrm>
            <a:off x="467544" y="5301208"/>
            <a:ext cx="1648208" cy="246221"/>
          </a:xfrm>
          <a:prstGeom prst="rect">
            <a:avLst/>
          </a:prstGeom>
          <a:noFill/>
        </p:spPr>
        <p:txBody>
          <a:bodyPr wrap="none" rtlCol="0">
            <a:spAutoFit/>
          </a:bodyPr>
          <a:lstStyle/>
          <a:p>
            <a:r>
              <a:rPr lang="en-AU" sz="1000" dirty="0" smtClean="0"/>
              <a:t>Found : Google Images</a:t>
            </a:r>
            <a:endParaRPr lang="en-AU" sz="1000" dirty="0"/>
          </a:p>
        </p:txBody>
      </p:sp>
      <p:sp>
        <p:nvSpPr>
          <p:cNvPr id="8" name="Rectangle 7"/>
          <p:cNvSpPr/>
          <p:nvPr/>
        </p:nvSpPr>
        <p:spPr>
          <a:xfrm>
            <a:off x="5468903" y="2132856"/>
            <a:ext cx="3495585" cy="2554545"/>
          </a:xfrm>
          <a:prstGeom prst="rect">
            <a:avLst/>
          </a:prstGeom>
        </p:spPr>
        <p:txBody>
          <a:bodyPr wrap="square">
            <a:spAutoFit/>
          </a:bodyPr>
          <a:lstStyle/>
          <a:p>
            <a:pPr marL="571500" indent="-571500">
              <a:buFont typeface="Wingdings" panose="05000000000000000000" pitchFamily="2" charset="2"/>
              <a:buChar char="Ø"/>
            </a:pPr>
            <a:r>
              <a:rPr lang="en-AU" sz="4000" dirty="0">
                <a:solidFill>
                  <a:schemeClr val="accent2">
                    <a:lumMod val="60000"/>
                    <a:lumOff val="40000"/>
                  </a:schemeClr>
                </a:solidFill>
              </a:rPr>
              <a:t>Write a procedure for </a:t>
            </a:r>
            <a:r>
              <a:rPr lang="en-AU" sz="4000" dirty="0" smtClean="0">
                <a:solidFill>
                  <a:schemeClr val="accent2">
                    <a:lumMod val="60000"/>
                    <a:lumOff val="40000"/>
                  </a:schemeClr>
                </a:solidFill>
              </a:rPr>
              <a:t>ANZAC Biscuits</a:t>
            </a:r>
            <a:r>
              <a:rPr lang="en-AU" dirty="0" smtClean="0">
                <a:solidFill>
                  <a:schemeClr val="accent2">
                    <a:lumMod val="60000"/>
                    <a:lumOff val="40000"/>
                  </a:schemeClr>
                </a:solidFill>
              </a:rPr>
              <a:t>.</a:t>
            </a:r>
            <a:endParaRPr lang="en-AU" dirty="0">
              <a:solidFill>
                <a:schemeClr val="accent2">
                  <a:lumMod val="60000"/>
                  <a:lumOff val="40000"/>
                </a:schemeClr>
              </a:solidFill>
            </a:endParaRPr>
          </a:p>
        </p:txBody>
      </p:sp>
    </p:spTree>
    <p:extLst>
      <p:ext uri="{BB962C8B-B14F-4D97-AF65-F5344CB8AC3E}">
        <p14:creationId xmlns:p14="http://schemas.microsoft.com/office/powerpoint/2010/main" val="4156971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6998"/>
          <a:stretch/>
        </p:blipFill>
        <p:spPr>
          <a:xfrm>
            <a:off x="395535" y="1494106"/>
            <a:ext cx="3468378" cy="3951118"/>
          </a:xfrm>
          <a:prstGeom prst="rect">
            <a:avLst/>
          </a:prstGeom>
        </p:spPr>
      </p:pic>
      <p:sp>
        <p:nvSpPr>
          <p:cNvPr id="5" name="TextBox 4"/>
          <p:cNvSpPr txBox="1"/>
          <p:nvPr/>
        </p:nvSpPr>
        <p:spPr>
          <a:xfrm>
            <a:off x="446909" y="6093296"/>
            <a:ext cx="1648208" cy="246221"/>
          </a:xfrm>
          <a:prstGeom prst="rect">
            <a:avLst/>
          </a:prstGeom>
          <a:noFill/>
        </p:spPr>
        <p:txBody>
          <a:bodyPr wrap="none" rtlCol="0">
            <a:spAutoFit/>
          </a:bodyPr>
          <a:lstStyle/>
          <a:p>
            <a:r>
              <a:rPr lang="en-AU" sz="1000" dirty="0" smtClean="0"/>
              <a:t>Found : Google Images</a:t>
            </a:r>
            <a:endParaRPr lang="en-AU" sz="1000" dirty="0"/>
          </a:p>
        </p:txBody>
      </p:sp>
      <p:sp>
        <p:nvSpPr>
          <p:cNvPr id="6" name="Rectangle 5"/>
          <p:cNvSpPr/>
          <p:nvPr/>
        </p:nvSpPr>
        <p:spPr>
          <a:xfrm>
            <a:off x="467544" y="332656"/>
            <a:ext cx="8424936" cy="923330"/>
          </a:xfrm>
          <a:prstGeom prst="rect">
            <a:avLst/>
          </a:prstGeom>
        </p:spPr>
        <p:txBody>
          <a:bodyPr wrap="square">
            <a:spAutoFit/>
          </a:bodyPr>
          <a:lstStyle/>
          <a:p>
            <a:pPr algn="ctr"/>
            <a:r>
              <a:rPr lang="en-AU" sz="5400" b="1" dirty="0" smtClean="0">
                <a:solidFill>
                  <a:schemeClr val="accent1">
                    <a:lumMod val="40000"/>
                    <a:lumOff val="60000"/>
                  </a:schemeClr>
                </a:solidFill>
              </a:rPr>
              <a:t>Mateship</a:t>
            </a:r>
            <a:endParaRPr lang="en-AU" sz="5400" b="1" dirty="0">
              <a:solidFill>
                <a:schemeClr val="accent1">
                  <a:lumMod val="40000"/>
                  <a:lumOff val="60000"/>
                </a:schemeClr>
              </a:solidFill>
            </a:endParaRPr>
          </a:p>
        </p:txBody>
      </p:sp>
      <p:sp>
        <p:nvSpPr>
          <p:cNvPr id="7" name="Rectangle 6"/>
          <p:cNvSpPr/>
          <p:nvPr/>
        </p:nvSpPr>
        <p:spPr>
          <a:xfrm>
            <a:off x="4067944" y="1445870"/>
            <a:ext cx="4680520" cy="4893647"/>
          </a:xfrm>
          <a:prstGeom prst="rect">
            <a:avLst/>
          </a:prstGeom>
        </p:spPr>
        <p:txBody>
          <a:bodyPr wrap="square">
            <a:spAutoFit/>
          </a:bodyPr>
          <a:lstStyle/>
          <a:p>
            <a:r>
              <a:rPr lang="en-AU" sz="2400" dirty="0" smtClean="0">
                <a:solidFill>
                  <a:schemeClr val="accent1">
                    <a:lumMod val="40000"/>
                    <a:lumOff val="60000"/>
                  </a:schemeClr>
                </a:solidFill>
              </a:rPr>
              <a:t>It is thought that the famous Australian ‘Mateship’ had its origins at Gallipoli where soldiers fought alongside one another  with courage and sacrifice.</a:t>
            </a:r>
          </a:p>
          <a:p>
            <a:endParaRPr lang="en-AU" sz="2400" dirty="0">
              <a:solidFill>
                <a:schemeClr val="accent1">
                  <a:lumMod val="40000"/>
                  <a:lumOff val="60000"/>
                </a:schemeClr>
              </a:solidFill>
            </a:endParaRPr>
          </a:p>
          <a:p>
            <a:pPr marL="342900" indent="-342900">
              <a:buFont typeface="Wingdings" panose="05000000000000000000" pitchFamily="2" charset="2"/>
              <a:buChar char="v"/>
            </a:pPr>
            <a:r>
              <a:rPr lang="en-AU" sz="2400" dirty="0" smtClean="0">
                <a:solidFill>
                  <a:schemeClr val="accent1">
                    <a:lumMod val="40000"/>
                    <a:lumOff val="60000"/>
                  </a:schemeClr>
                </a:solidFill>
              </a:rPr>
              <a:t>Describe what could be happening in this picture.</a:t>
            </a:r>
          </a:p>
          <a:p>
            <a:endParaRPr lang="en-AU" sz="2400" dirty="0" smtClean="0">
              <a:solidFill>
                <a:schemeClr val="accent1">
                  <a:lumMod val="40000"/>
                  <a:lumOff val="60000"/>
                </a:schemeClr>
              </a:solidFill>
            </a:endParaRPr>
          </a:p>
          <a:p>
            <a:pPr marL="342900" indent="-342900">
              <a:buFont typeface="Wingdings" panose="05000000000000000000" pitchFamily="2" charset="2"/>
              <a:buChar char="v"/>
            </a:pPr>
            <a:r>
              <a:rPr lang="en-AU" sz="2400" dirty="0" smtClean="0">
                <a:solidFill>
                  <a:schemeClr val="accent1">
                    <a:lumMod val="40000"/>
                    <a:lumOff val="60000"/>
                  </a:schemeClr>
                </a:solidFill>
              </a:rPr>
              <a:t>Then think about one of your closest friends and write a paragraph about what makes him or her such a good mate.</a:t>
            </a:r>
            <a:endParaRPr lang="en-AU" sz="2400" dirty="0">
              <a:solidFill>
                <a:schemeClr val="accent1">
                  <a:lumMod val="40000"/>
                  <a:lumOff val="60000"/>
                </a:schemeClr>
              </a:solidFill>
            </a:endParaRPr>
          </a:p>
        </p:txBody>
      </p:sp>
      <p:sp>
        <p:nvSpPr>
          <p:cNvPr id="8" name="TextBox 7"/>
          <p:cNvSpPr txBox="1"/>
          <p:nvPr/>
        </p:nvSpPr>
        <p:spPr>
          <a:xfrm>
            <a:off x="6876256" y="6457764"/>
            <a:ext cx="2088232"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spTree>
    <p:extLst>
      <p:ext uri="{BB962C8B-B14F-4D97-AF65-F5344CB8AC3E}">
        <p14:creationId xmlns:p14="http://schemas.microsoft.com/office/powerpoint/2010/main" val="1899716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23528" y="1556792"/>
            <a:ext cx="4176464" cy="4769614"/>
          </a:xfrm>
          <a:prstGeom prst="rect">
            <a:avLst/>
          </a:prstGeom>
        </p:spPr>
      </p:pic>
      <p:sp>
        <p:nvSpPr>
          <p:cNvPr id="5" name="Rectangle 4"/>
          <p:cNvSpPr/>
          <p:nvPr/>
        </p:nvSpPr>
        <p:spPr>
          <a:xfrm>
            <a:off x="467544" y="332656"/>
            <a:ext cx="3696268" cy="707886"/>
          </a:xfrm>
          <a:prstGeom prst="rect">
            <a:avLst/>
          </a:prstGeom>
        </p:spPr>
        <p:txBody>
          <a:bodyPr wrap="none">
            <a:spAutoFit/>
          </a:bodyPr>
          <a:lstStyle/>
          <a:p>
            <a:r>
              <a:rPr lang="en-AU" sz="4000" b="1" dirty="0" smtClean="0">
                <a:solidFill>
                  <a:schemeClr val="accent4">
                    <a:lumMod val="20000"/>
                    <a:lumOff val="80000"/>
                  </a:schemeClr>
                </a:solidFill>
              </a:rPr>
              <a:t>Book Review…</a:t>
            </a:r>
            <a:endParaRPr lang="en-AU" sz="4000" b="1" dirty="0">
              <a:solidFill>
                <a:schemeClr val="accent4">
                  <a:lumMod val="20000"/>
                  <a:lumOff val="80000"/>
                </a:schemeClr>
              </a:solidFill>
            </a:endParaRPr>
          </a:p>
        </p:txBody>
      </p:sp>
      <p:sp>
        <p:nvSpPr>
          <p:cNvPr id="6" name="TextBox 5"/>
          <p:cNvSpPr txBox="1"/>
          <p:nvPr/>
        </p:nvSpPr>
        <p:spPr>
          <a:xfrm>
            <a:off x="323528" y="6525344"/>
            <a:ext cx="1648208" cy="246221"/>
          </a:xfrm>
          <a:prstGeom prst="rect">
            <a:avLst/>
          </a:prstGeom>
          <a:noFill/>
        </p:spPr>
        <p:txBody>
          <a:bodyPr wrap="none" rtlCol="0">
            <a:spAutoFit/>
          </a:bodyPr>
          <a:lstStyle/>
          <a:p>
            <a:r>
              <a:rPr lang="en-AU" sz="1000" dirty="0" smtClean="0"/>
              <a:t>Found : Google Images</a:t>
            </a:r>
            <a:endParaRPr lang="en-AU" sz="1000" dirty="0"/>
          </a:p>
        </p:txBody>
      </p:sp>
      <p:sp>
        <p:nvSpPr>
          <p:cNvPr id="7" name="Rectangle 6"/>
          <p:cNvSpPr/>
          <p:nvPr/>
        </p:nvSpPr>
        <p:spPr>
          <a:xfrm>
            <a:off x="4860032" y="686599"/>
            <a:ext cx="4104456" cy="6632585"/>
          </a:xfrm>
          <a:prstGeom prst="rect">
            <a:avLst/>
          </a:prstGeom>
        </p:spPr>
        <p:txBody>
          <a:bodyPr wrap="square">
            <a:spAutoFit/>
          </a:bodyPr>
          <a:lstStyle/>
          <a:p>
            <a:r>
              <a:rPr lang="en-AU" sz="2400" dirty="0" smtClean="0">
                <a:solidFill>
                  <a:schemeClr val="accent4">
                    <a:lumMod val="20000"/>
                    <a:lumOff val="80000"/>
                  </a:schemeClr>
                </a:solidFill>
              </a:rPr>
              <a:t>Write a review of this book. Include:</a:t>
            </a:r>
          </a:p>
          <a:p>
            <a:pPr marL="342900" indent="-342900">
              <a:buFont typeface="Arial" panose="020B0604020202020204" pitchFamily="34" charset="0"/>
              <a:buChar char="•"/>
            </a:pPr>
            <a:r>
              <a:rPr lang="en-AU" sz="2400" dirty="0">
                <a:solidFill>
                  <a:schemeClr val="accent4">
                    <a:lumMod val="20000"/>
                    <a:lumOff val="80000"/>
                  </a:schemeClr>
                </a:solidFill>
              </a:rPr>
              <a:t>The book’s title and </a:t>
            </a:r>
            <a:r>
              <a:rPr lang="en-AU" sz="2400" dirty="0" smtClean="0">
                <a:solidFill>
                  <a:schemeClr val="accent4">
                    <a:lumMod val="20000"/>
                    <a:lumOff val="80000"/>
                  </a:schemeClr>
                </a:solidFill>
              </a:rPr>
              <a:t>author</a:t>
            </a:r>
          </a:p>
          <a:p>
            <a:endParaRPr lang="en-AU" sz="1200" dirty="0" smtClean="0">
              <a:solidFill>
                <a:schemeClr val="accent4">
                  <a:lumMod val="20000"/>
                  <a:lumOff val="80000"/>
                </a:schemeClr>
              </a:solidFill>
            </a:endParaRPr>
          </a:p>
          <a:p>
            <a:pPr marL="342900" indent="-342900">
              <a:buFont typeface="Arial" panose="020B0604020202020204" pitchFamily="34" charset="0"/>
              <a:buChar char="•"/>
            </a:pPr>
            <a:r>
              <a:rPr lang="en-AU" sz="2400" dirty="0" smtClean="0">
                <a:solidFill>
                  <a:schemeClr val="accent4">
                    <a:lumMod val="20000"/>
                    <a:lumOff val="80000"/>
                  </a:schemeClr>
                </a:solidFill>
              </a:rPr>
              <a:t>A </a:t>
            </a:r>
            <a:r>
              <a:rPr lang="en-AU" sz="2400" dirty="0">
                <a:solidFill>
                  <a:schemeClr val="accent4">
                    <a:lumMod val="20000"/>
                    <a:lumOff val="80000"/>
                  </a:schemeClr>
                </a:solidFill>
              </a:rPr>
              <a:t>brief summary of the plot that doesn’t give away too </a:t>
            </a:r>
            <a:r>
              <a:rPr lang="en-AU" sz="2400" dirty="0" smtClean="0">
                <a:solidFill>
                  <a:schemeClr val="accent4">
                    <a:lumMod val="20000"/>
                    <a:lumOff val="80000"/>
                  </a:schemeClr>
                </a:solidFill>
              </a:rPr>
              <a:t>much</a:t>
            </a:r>
          </a:p>
          <a:p>
            <a:endParaRPr lang="en-AU" sz="1200" dirty="0" smtClean="0">
              <a:solidFill>
                <a:schemeClr val="accent4">
                  <a:lumMod val="20000"/>
                  <a:lumOff val="80000"/>
                </a:schemeClr>
              </a:solidFill>
            </a:endParaRPr>
          </a:p>
          <a:p>
            <a:pPr marL="342900" indent="-342900">
              <a:buFont typeface="Arial" panose="020B0604020202020204" pitchFamily="34" charset="0"/>
              <a:buChar char="•"/>
            </a:pPr>
            <a:r>
              <a:rPr lang="en-AU" sz="2400" dirty="0" smtClean="0">
                <a:solidFill>
                  <a:schemeClr val="accent4">
                    <a:lumMod val="20000"/>
                    <a:lumOff val="80000"/>
                  </a:schemeClr>
                </a:solidFill>
              </a:rPr>
              <a:t>Comments </a:t>
            </a:r>
            <a:r>
              <a:rPr lang="en-AU" sz="2400" dirty="0">
                <a:solidFill>
                  <a:schemeClr val="accent4">
                    <a:lumMod val="20000"/>
                    <a:lumOff val="80000"/>
                  </a:schemeClr>
                </a:solidFill>
              </a:rPr>
              <a:t>on the book’s strengths and </a:t>
            </a:r>
            <a:r>
              <a:rPr lang="en-AU" sz="2400" dirty="0" smtClean="0">
                <a:solidFill>
                  <a:schemeClr val="accent4">
                    <a:lumMod val="20000"/>
                    <a:lumOff val="80000"/>
                  </a:schemeClr>
                </a:solidFill>
              </a:rPr>
              <a:t>weaknesses</a:t>
            </a:r>
          </a:p>
          <a:p>
            <a:endParaRPr lang="en-AU" sz="1200" dirty="0" smtClean="0">
              <a:solidFill>
                <a:schemeClr val="accent4">
                  <a:lumMod val="20000"/>
                  <a:lumOff val="80000"/>
                </a:schemeClr>
              </a:solidFill>
            </a:endParaRPr>
          </a:p>
          <a:p>
            <a:pPr marL="342900" indent="-342900">
              <a:buFont typeface="Arial" panose="020B0604020202020204" pitchFamily="34" charset="0"/>
              <a:buChar char="•"/>
            </a:pPr>
            <a:r>
              <a:rPr lang="en-AU" sz="2400" dirty="0" smtClean="0">
                <a:solidFill>
                  <a:schemeClr val="accent4">
                    <a:lumMod val="20000"/>
                    <a:lumOff val="80000"/>
                  </a:schemeClr>
                </a:solidFill>
              </a:rPr>
              <a:t>The </a:t>
            </a:r>
            <a:r>
              <a:rPr lang="en-AU" sz="2400" dirty="0">
                <a:solidFill>
                  <a:schemeClr val="accent4">
                    <a:lumMod val="20000"/>
                    <a:lumOff val="80000"/>
                  </a:schemeClr>
                </a:solidFill>
              </a:rPr>
              <a:t>reviewer’s personal response to the book with specific examples to support praise or criticism</a:t>
            </a:r>
          </a:p>
          <a:p>
            <a:endParaRPr lang="en-AU" sz="2400" dirty="0" smtClean="0">
              <a:solidFill>
                <a:schemeClr val="tx2">
                  <a:lumMod val="75000"/>
                </a:schemeClr>
              </a:solidFill>
            </a:endParaRPr>
          </a:p>
          <a:p>
            <a:pPr marL="342900" indent="-342900">
              <a:buFont typeface="Arial" panose="020B0604020202020204" pitchFamily="34" charset="0"/>
              <a:buChar char="•"/>
            </a:pPr>
            <a:endParaRPr lang="en-AU" sz="2400" dirty="0" smtClean="0">
              <a:solidFill>
                <a:schemeClr val="tx2">
                  <a:lumMod val="75000"/>
                </a:schemeClr>
              </a:solidFill>
            </a:endParaRPr>
          </a:p>
          <a:p>
            <a:r>
              <a:rPr lang="en-AU" sz="2400" dirty="0">
                <a:solidFill>
                  <a:schemeClr val="tx2">
                    <a:lumMod val="75000"/>
                  </a:schemeClr>
                </a:solidFill>
              </a:rPr>
              <a:t> </a:t>
            </a:r>
            <a:r>
              <a:rPr lang="en-AU" sz="2400" dirty="0" smtClean="0">
                <a:solidFill>
                  <a:schemeClr val="tx2">
                    <a:lumMod val="75000"/>
                  </a:schemeClr>
                </a:solidFill>
              </a:rPr>
              <a:t> </a:t>
            </a:r>
          </a:p>
          <a:p>
            <a:endParaRPr lang="en-AU" sz="2400" dirty="0">
              <a:solidFill>
                <a:schemeClr val="tx2">
                  <a:lumMod val="75000"/>
                </a:schemeClr>
              </a:solidFill>
            </a:endParaRPr>
          </a:p>
        </p:txBody>
      </p:sp>
    </p:spTree>
    <p:extLst>
      <p:ext uri="{BB962C8B-B14F-4D97-AF65-F5344CB8AC3E}">
        <p14:creationId xmlns:p14="http://schemas.microsoft.com/office/powerpoint/2010/main" val="42639474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68&quot;/&gt;&lt;/object&gt;&lt;object type=&quot;3&quot; unique_id=&quot;10006&quot;&gt;&lt;property id=&quot;20148&quot; value=&quot;5&quot;/&gt;&lt;property id=&quot;20300&quot; value=&quot;Slide 3&quot;/&gt;&lt;property id=&quot;20307&quot; value=&quot;260&quot;/&gt;&lt;/object&gt;&lt;object type=&quot;3&quot; unique_id=&quot;10007&quot;&gt;&lt;property id=&quot;20148&quot; value=&quot;5&quot;/&gt;&lt;property id=&quot;20300&quot; value=&quot;Slide 4&quot;/&gt;&lt;property id=&quot;20307&quot; value=&quot;261&quot;/&gt;&lt;/object&gt;&lt;object type=&quot;3&quot; unique_id=&quot;10008&quot;&gt;&lt;property id=&quot;20148&quot; value=&quot;5&quot;/&gt;&lt;property id=&quot;20300&quot; value=&quot;Slide 5&quot;/&gt;&lt;property id=&quot;20307&quot; value=&quot;262&quot;/&gt;&lt;/object&gt;&lt;object type=&quot;3&quot; unique_id=&quot;10009&quot;&gt;&lt;property id=&quot;20148&quot; value=&quot;5&quot;/&gt;&lt;property id=&quot;20300&quot; value=&quot;Slide 6&quot;/&gt;&lt;property id=&quot;20307&quot; value=&quot;265&quot;/&gt;&lt;/object&gt;&lt;object type=&quot;3&quot; unique_id=&quot;10010&quot;&gt;&lt;property id=&quot;20148&quot; value=&quot;5&quot;/&gt;&lt;property id=&quot;20300&quot; value=&quot;Slide 7&quot;/&gt;&lt;property id=&quot;20307&quot; value=&quot;263&quot;/&gt;&lt;/object&gt;&lt;object type=&quot;3&quot; unique_id=&quot;10011&quot;&gt;&lt;property id=&quot;20148&quot; value=&quot;5&quot;/&gt;&lt;property id=&quot;20300&quot; value=&quot;Slide 8&quot;/&gt;&lt;property id=&quot;20307&quot; value=&quot;264&quot;/&gt;&lt;/object&gt;&lt;object type=&quot;3&quot; unique_id=&quot;10012&quot;&gt;&lt;property id=&quot;20148&quot; value=&quot;5&quot;/&gt;&lt;property id=&quot;20300&quot; value=&quot;Slide 9&quot;/&gt;&lt;property id=&quot;20307&quot; value=&quot;271&quot;/&gt;&lt;/object&gt;&lt;object type=&quot;3&quot; unique_id=&quot;10013&quot;&gt;&lt;property id=&quot;20148&quot; value=&quot;5&quot;/&gt;&lt;property id=&quot;20300&quot; value=&quot;Slide 10&quot;/&gt;&lt;property id=&quot;20307&quot; value=&quot;266&quot;/&gt;&lt;/object&gt;&lt;object type=&quot;3&quot; unique_id=&quot;10014&quot;&gt;&lt;property id=&quot;20148&quot; value=&quot;5&quot;/&gt;&lt;property id=&quot;20300&quot; value=&quot;Slide 11&quot;/&gt;&lt;property id=&quot;20307&quot; value=&quot;270&quot;/&gt;&lt;/object&gt;&lt;object type=&quot;3&quot; unique_id=&quot;10015&quot;&gt;&lt;property id=&quot;20148&quot; value=&quot;5&quot;/&gt;&lt;property id=&quot;20300&quot; value=&quot;Slide 12&quot;/&gt;&lt;property id=&quot;20307&quot; value=&quot;267&quot;/&gt;&lt;/object&gt;&lt;object type=&quot;3&quot; unique_id=&quot;10016&quot;&gt;&lt;property id=&quot;20148&quot; value=&quot;5&quot;/&gt;&lt;property id=&quot;20300&quot; value=&quot;Slide 13&quot;/&gt;&lt;property id=&quot;20307&quot; value=&quot;269&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EB53960409D646B2B73C51C3513D40" ma:contentTypeVersion="0" ma:contentTypeDescription="Create a new document." ma:contentTypeScope="" ma:versionID="d578f2b657754db20fdeaab07919e915">
  <xsd:schema xmlns:xsd="http://www.w3.org/2001/XMLSchema" xmlns:xs="http://www.w3.org/2001/XMLSchema" xmlns:p="http://schemas.microsoft.com/office/2006/metadata/properties" targetNamespace="http://schemas.microsoft.com/office/2006/metadata/properties" ma:root="true" ma:fieldsID="d15787acf22db4e4c0ac8b858fca640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7D7292-45DF-4FC4-B695-C1F1EE472C35}">
  <ds:schemaRefs>
    <ds:schemaRef ds:uri="http://purl.org/dc/elements/1.1/"/>
    <ds:schemaRef ds:uri="http://purl.org/dc/dcmityp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7CEA063-D9B7-4E6A-BD92-ECC84BF2F140}">
  <ds:schemaRefs>
    <ds:schemaRef ds:uri="http://schemas.microsoft.com/sharepoint/v3/contenttype/forms"/>
  </ds:schemaRefs>
</ds:datastoreItem>
</file>

<file path=customXml/itemProps3.xml><?xml version="1.0" encoding="utf-8"?>
<ds:datastoreItem xmlns:ds="http://schemas.openxmlformats.org/officeDocument/2006/customXml" ds:itemID="{B0A5CCC2-F1D3-45BC-8801-6DE68BE079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Paper</Template>
  <TotalTime>473</TotalTime>
  <Words>1303</Words>
  <Application>Microsoft Office PowerPoint</Application>
  <PresentationFormat>On-screen Show (4:3)</PresentationFormat>
  <Paragraphs>167</Paragraphs>
  <Slides>13</Slides>
  <Notes>8</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 Williamson</dc:creator>
  <cp:lastModifiedBy>Atkins, Karen</cp:lastModifiedBy>
  <cp:revision>65</cp:revision>
  <dcterms:created xsi:type="dcterms:W3CDTF">2015-01-25T01:06:50Z</dcterms:created>
  <dcterms:modified xsi:type="dcterms:W3CDTF">2015-03-19T01:54:35Z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0x01010099EB53960409D646B2B73C51C3513D40</vt:lpwstr>
  </property>
</Properties>
</file>